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2"/>
  </p:notesMasterIdLst>
  <p:sldIdLst>
    <p:sldId id="256" r:id="rId2"/>
    <p:sldId id="310" r:id="rId3"/>
    <p:sldId id="308" r:id="rId4"/>
    <p:sldId id="300" r:id="rId5"/>
    <p:sldId id="301" r:id="rId6"/>
    <p:sldId id="302" r:id="rId7"/>
    <p:sldId id="1190" r:id="rId8"/>
    <p:sldId id="1191" r:id="rId9"/>
    <p:sldId id="1192" r:id="rId10"/>
    <p:sldId id="988" r:id="rId11"/>
    <p:sldId id="258" r:id="rId12"/>
    <p:sldId id="965" r:id="rId13"/>
    <p:sldId id="1090" r:id="rId14"/>
    <p:sldId id="982" r:id="rId15"/>
    <p:sldId id="1189" r:id="rId16"/>
    <p:sldId id="269" r:id="rId17"/>
    <p:sldId id="324" r:id="rId18"/>
    <p:sldId id="325" r:id="rId19"/>
    <p:sldId id="292" r:id="rId20"/>
    <p:sldId id="33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DD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13" autoAdjust="0"/>
  </p:normalViewPr>
  <p:slideViewPr>
    <p:cSldViewPr snapToGrid="0" snapToObjects="1">
      <p:cViewPr varScale="1">
        <p:scale>
          <a:sx n="111" d="100"/>
          <a:sy n="111" d="100"/>
        </p:scale>
        <p:origin x="161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NCloud\Presentitude\Clients\06_CGH_Color%20of%20Health\From%20CGH\Color%20of%20Health%20charts%20for%20Johann%20-%202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NCloud\Presentitude\Clients\06_CGH_Color%20of%20Health\From%20CGH\Color%20of%20Health%20charts%20for%20Johann%20-%202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99645954105492E-2"/>
          <c:y val="0.16918126143322992"/>
          <c:w val="0.88281606702334159"/>
          <c:h val="0.66138519048755262"/>
        </c:manualLayout>
      </c:layout>
      <c:areaChart>
        <c:grouping val="stacked"/>
        <c:varyColors val="0"/>
        <c:ser>
          <c:idx val="0"/>
          <c:order val="0"/>
          <c:tx>
            <c:strRef>
              <c:f>'data 2'!$A$3</c:f>
              <c:strCache>
                <c:ptCount val="1"/>
                <c:pt idx="0">
                  <c:v>White</c:v>
                </c:pt>
              </c:strCache>
            </c:strRef>
          </c:tx>
          <c:spPr>
            <a:noFill/>
            <a:ln>
              <a:noFill/>
            </a:ln>
            <a:effectLst/>
          </c:spPr>
          <c:cat>
            <c:strRef>
              <c:f>'data 2'!$B$2:$D$2</c:f>
              <c:strCache>
                <c:ptCount val="3"/>
                <c:pt idx="0">
                  <c:v>SES 1
(Low)</c:v>
                </c:pt>
                <c:pt idx="1">
                  <c:v>SES 2-3
(Mid)</c:v>
                </c:pt>
                <c:pt idx="2">
                  <c:v>SES 4-5
(High)</c:v>
                </c:pt>
              </c:strCache>
            </c:strRef>
          </c:cat>
          <c:val>
            <c:numRef>
              <c:f>'data 2'!$B$3:$D$3</c:f>
              <c:numCache>
                <c:formatCode>_(* #,##0_);_(* \(#,##0\);_(* "-"??_);_(@_)</c:formatCode>
                <c:ptCount val="3"/>
                <c:pt idx="0">
                  <c:v>8332.85</c:v>
                </c:pt>
                <c:pt idx="1">
                  <c:v>5734.18</c:v>
                </c:pt>
                <c:pt idx="2">
                  <c:v>4282.95</c:v>
                </c:pt>
              </c:numCache>
            </c:numRef>
          </c:val>
          <c:extLst>
            <c:ext xmlns:c16="http://schemas.microsoft.com/office/drawing/2014/chart" uri="{C3380CC4-5D6E-409C-BE32-E72D297353CC}">
              <c16:uniqueId val="{00000000-FE76-4E58-A029-FDAA24E8D44E}"/>
            </c:ext>
          </c:extLst>
        </c:ser>
        <c:ser>
          <c:idx val="2"/>
          <c:order val="1"/>
          <c:tx>
            <c:strRef>
              <c:f>'data 2'!$A$4</c:f>
              <c:strCache>
                <c:ptCount val="1"/>
                <c:pt idx="0">
                  <c:v>Disparity</c:v>
                </c:pt>
              </c:strCache>
            </c:strRef>
          </c:tx>
          <c:spPr>
            <a:pattFill prst="ltUpDiag">
              <a:fgClr>
                <a:schemeClr val="accent1"/>
              </a:fgClr>
              <a:bgClr>
                <a:schemeClr val="bg1"/>
              </a:bgClr>
            </a:pattFill>
            <a:ln>
              <a:noFill/>
            </a:ln>
            <a:effectLst/>
          </c:spPr>
          <c:cat>
            <c:strRef>
              <c:f>'data 2'!$B$2:$D$2</c:f>
              <c:strCache>
                <c:ptCount val="3"/>
                <c:pt idx="0">
                  <c:v>SES 1
(Low)</c:v>
                </c:pt>
                <c:pt idx="1">
                  <c:v>SES 2-3
(Mid)</c:v>
                </c:pt>
                <c:pt idx="2">
                  <c:v>SES 4-5
(High)</c:v>
                </c:pt>
              </c:strCache>
            </c:strRef>
          </c:cat>
          <c:val>
            <c:numRef>
              <c:f>'data 2'!$B$4:$D$4</c:f>
              <c:numCache>
                <c:formatCode>_(* #,##0_);_(* \(#,##0\);_(* "-"??_);_(@_)</c:formatCode>
                <c:ptCount val="3"/>
                <c:pt idx="0">
                  <c:v>1773.6800000000003</c:v>
                </c:pt>
                <c:pt idx="1">
                  <c:v>2012.0699999999997</c:v>
                </c:pt>
                <c:pt idx="2">
                  <c:v>1610.7799999999997</c:v>
                </c:pt>
              </c:numCache>
            </c:numRef>
          </c:val>
          <c:extLst>
            <c:ext xmlns:c16="http://schemas.microsoft.com/office/drawing/2014/chart" uri="{C3380CC4-5D6E-409C-BE32-E72D297353CC}">
              <c16:uniqueId val="{00000001-FE76-4E58-A029-FDAA24E8D44E}"/>
            </c:ext>
          </c:extLst>
        </c:ser>
        <c:dLbls>
          <c:showLegendKey val="0"/>
          <c:showVal val="0"/>
          <c:showCatName val="0"/>
          <c:showSerName val="0"/>
          <c:showPercent val="0"/>
          <c:showBubbleSize val="0"/>
        </c:dLbls>
        <c:axId val="611409912"/>
        <c:axId val="611410696"/>
      </c:areaChart>
      <c:lineChart>
        <c:grouping val="standard"/>
        <c:varyColors val="0"/>
        <c:ser>
          <c:idx val="3"/>
          <c:order val="2"/>
          <c:tx>
            <c:strRef>
              <c:f>'data 2'!$A$5</c:f>
              <c:strCache>
                <c:ptCount val="1"/>
                <c:pt idx="0">
                  <c:v>White (Not Latino)</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2'!$B$2:$D$2</c:f>
              <c:strCache>
                <c:ptCount val="3"/>
                <c:pt idx="0">
                  <c:v>SES 1
(Low)</c:v>
                </c:pt>
                <c:pt idx="1">
                  <c:v>SES 2-3
(Mid)</c:v>
                </c:pt>
                <c:pt idx="2">
                  <c:v>SES 4-5
(High)</c:v>
                </c:pt>
              </c:strCache>
            </c:strRef>
          </c:cat>
          <c:val>
            <c:numRef>
              <c:f>'data 2'!$B$5:$D$5</c:f>
              <c:numCache>
                <c:formatCode>_(* #,##0_);_(* \(#,##0\);_(* "-"??_);_(@_)</c:formatCode>
                <c:ptCount val="3"/>
                <c:pt idx="0">
                  <c:v>8332.85</c:v>
                </c:pt>
                <c:pt idx="1">
                  <c:v>5734.18</c:v>
                </c:pt>
                <c:pt idx="2">
                  <c:v>4282.95</c:v>
                </c:pt>
              </c:numCache>
            </c:numRef>
          </c:val>
          <c:smooth val="0"/>
          <c:extLst>
            <c:ext xmlns:c16="http://schemas.microsoft.com/office/drawing/2014/chart" uri="{C3380CC4-5D6E-409C-BE32-E72D297353CC}">
              <c16:uniqueId val="{00000002-FE76-4E58-A029-FDAA24E8D44E}"/>
            </c:ext>
          </c:extLst>
        </c:ser>
        <c:ser>
          <c:idx val="1"/>
          <c:order val="3"/>
          <c:tx>
            <c:strRef>
              <c:f>'data 2'!$A$6</c:f>
              <c:strCache>
                <c:ptCount val="1"/>
                <c:pt idx="0">
                  <c:v>Black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2'!$B$2:$D$2</c:f>
              <c:strCache>
                <c:ptCount val="3"/>
                <c:pt idx="0">
                  <c:v>SES 1
(Low)</c:v>
                </c:pt>
                <c:pt idx="1">
                  <c:v>SES 2-3
(Mid)</c:v>
                </c:pt>
                <c:pt idx="2">
                  <c:v>SES 4-5
(High)</c:v>
                </c:pt>
              </c:strCache>
            </c:strRef>
          </c:cat>
          <c:val>
            <c:numRef>
              <c:f>'data 2'!$B$6:$D$6</c:f>
              <c:numCache>
                <c:formatCode>_(* #,##0_);_(* \(#,##0\);_(* "-"??_);_(@_)</c:formatCode>
                <c:ptCount val="3"/>
                <c:pt idx="0">
                  <c:v>10106.530000000001</c:v>
                </c:pt>
                <c:pt idx="1">
                  <c:v>7746.25</c:v>
                </c:pt>
                <c:pt idx="2">
                  <c:v>5893.73</c:v>
                </c:pt>
              </c:numCache>
            </c:numRef>
          </c:val>
          <c:smooth val="0"/>
          <c:extLst>
            <c:ext xmlns:c16="http://schemas.microsoft.com/office/drawing/2014/chart" uri="{C3380CC4-5D6E-409C-BE32-E72D297353CC}">
              <c16:uniqueId val="{00000003-FE76-4E58-A029-FDAA24E8D44E}"/>
            </c:ext>
          </c:extLst>
        </c:ser>
        <c:dLbls>
          <c:showLegendKey val="0"/>
          <c:showVal val="0"/>
          <c:showCatName val="0"/>
          <c:showSerName val="0"/>
          <c:showPercent val="0"/>
          <c:showBubbleSize val="0"/>
        </c:dLbls>
        <c:marker val="1"/>
        <c:smooth val="0"/>
        <c:axId val="611409912"/>
        <c:axId val="611410696"/>
      </c:lineChart>
      <c:catAx>
        <c:axId val="61140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11410696"/>
        <c:crosses val="autoZero"/>
        <c:auto val="1"/>
        <c:lblAlgn val="ctr"/>
        <c:lblOffset val="100"/>
        <c:noMultiLvlLbl val="0"/>
      </c:catAx>
      <c:valAx>
        <c:axId val="611410696"/>
        <c:scaling>
          <c:orientation val="minMax"/>
          <c:max val="11000"/>
          <c:min val="0"/>
        </c:scaling>
        <c:delete val="1"/>
        <c:axPos val="l"/>
        <c:numFmt formatCode="_(* #,##0_);_(* \(#,##0\);_(* &quot;-&quot;??_);_(@_)" sourceLinked="1"/>
        <c:majorTickMark val="out"/>
        <c:minorTickMark val="none"/>
        <c:tickLblPos val="nextTo"/>
        <c:crossAx val="611409912"/>
        <c:crossesAt val="0"/>
        <c:crossBetween val="between"/>
      </c:valAx>
    </c:plotArea>
    <c:plotVisOnly val="1"/>
    <c:dispBlanksAs val="gap"/>
    <c:showDLblsOverMax val="0"/>
  </c:chart>
  <c:spPr>
    <a:solidFill>
      <a:schemeClr val="bg1"/>
    </a:solidFill>
    <a:ln w="9525" cap="flat" cmpd="sng" algn="ctr">
      <a:noFill/>
      <a:round/>
    </a:ln>
    <a:effectLst/>
  </c:spPr>
  <c:txPr>
    <a:bodyPr/>
    <a:lstStyle/>
    <a:p>
      <a:pPr>
        <a:defRPr>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14033136163453E-2"/>
          <c:y val="0.12473188578700389"/>
          <c:w val="0.8905528331591116"/>
          <c:h val="0.70583456613377871"/>
        </c:manualLayout>
      </c:layout>
      <c:barChart>
        <c:barDir val="col"/>
        <c:grouping val="clustered"/>
        <c:varyColors val="0"/>
        <c:ser>
          <c:idx val="0"/>
          <c:order val="0"/>
          <c:tx>
            <c:strRef>
              <c:f>'data 2'!$A$8</c:f>
              <c:strCache>
                <c:ptCount val="1"/>
                <c:pt idx="0">
                  <c:v>Overall</c:v>
                </c:pt>
              </c:strCache>
            </c:strRef>
          </c:tx>
          <c:spPr>
            <a:solidFill>
              <a:schemeClr val="accent4"/>
            </a:solidFill>
          </c:spPr>
          <c:invertIfNegative val="0"/>
          <c:dPt>
            <c:idx val="0"/>
            <c:invertIfNegative val="0"/>
            <c:bubble3D val="0"/>
            <c:spPr>
              <a:solidFill>
                <a:schemeClr val="tx2"/>
              </a:solidFill>
            </c:spPr>
            <c:extLst>
              <c:ext xmlns:c16="http://schemas.microsoft.com/office/drawing/2014/chart" uri="{C3380CC4-5D6E-409C-BE32-E72D297353CC}">
                <c16:uniqueId val="{00000004-1D4A-4580-A876-6CAE9FA28302}"/>
              </c:ext>
            </c:extLst>
          </c:dPt>
          <c:dPt>
            <c:idx val="1"/>
            <c:invertIfNegative val="0"/>
            <c:bubble3D val="0"/>
            <c:spPr>
              <a:solidFill>
                <a:schemeClr val="bg2"/>
              </a:solidFill>
            </c:spPr>
            <c:extLst>
              <c:ext xmlns:c16="http://schemas.microsoft.com/office/drawing/2014/chart" uri="{C3380CC4-5D6E-409C-BE32-E72D297353CC}">
                <c16:uniqueId val="{00000001-1D4A-4580-A876-6CAE9FA28302}"/>
              </c:ext>
            </c:extLst>
          </c:dPt>
          <c:dLbls>
            <c:dLbl>
              <c:idx val="0"/>
              <c:layout>
                <c:manualLayout>
                  <c:x val="2.1839714856061116E-3"/>
                  <c:y val="0.16635854339006109"/>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3277332741862551"/>
                      <c:h val="0.1446932447160067"/>
                    </c:manualLayout>
                  </c15:layout>
                </c:ext>
                <c:ext xmlns:c16="http://schemas.microsoft.com/office/drawing/2014/chart" uri="{C3380CC4-5D6E-409C-BE32-E72D297353CC}">
                  <c16:uniqueId val="{00000004-1D4A-4580-A876-6CAE9FA28302}"/>
                </c:ext>
              </c:extLst>
            </c:dLbl>
            <c:dLbl>
              <c:idx val="1"/>
              <c:layout>
                <c:manualLayout>
                  <c:x val="-8.0065420676329526E-17"/>
                  <c:y val="0.15397837271917289"/>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9738841576957398"/>
                      <c:h val="0.1446932447160067"/>
                    </c:manualLayout>
                  </c15:layout>
                </c:ext>
                <c:ext xmlns:c16="http://schemas.microsoft.com/office/drawing/2014/chart" uri="{C3380CC4-5D6E-409C-BE32-E72D297353CC}">
                  <c16:uniqueId val="{00000001-1D4A-4580-A876-6CAE9FA28302}"/>
                </c:ext>
              </c:extLst>
            </c:dLbl>
            <c:spPr>
              <a:noFill/>
              <a:ln>
                <a:noFill/>
              </a:ln>
              <a:effectLst/>
            </c:spPr>
            <c:txPr>
              <a:bodyPr wrap="square" lIns="38100" tIns="19050" rIns="38100" bIns="19050" anchor="ctr">
                <a:spAutoFit/>
              </a:bodyPr>
              <a:lstStyle/>
              <a:p>
                <a:pPr>
                  <a:defRPr sz="1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 2'!$A$9:$A$10</c:f>
              <c:strCache>
                <c:ptCount val="2"/>
                <c:pt idx="0">
                  <c:v>Black</c:v>
                </c:pt>
                <c:pt idx="1">
                  <c:v>White</c:v>
                </c:pt>
              </c:strCache>
            </c:strRef>
          </c:cat>
          <c:val>
            <c:numRef>
              <c:f>'data 2'!$B$9:$B$10</c:f>
              <c:numCache>
                <c:formatCode>#,##0</c:formatCode>
                <c:ptCount val="2"/>
                <c:pt idx="0">
                  <c:v>9072</c:v>
                </c:pt>
                <c:pt idx="1">
                  <c:v>5421.28</c:v>
                </c:pt>
              </c:numCache>
            </c:numRef>
          </c:val>
          <c:extLst>
            <c:ext xmlns:c16="http://schemas.microsoft.com/office/drawing/2014/chart" uri="{C3380CC4-5D6E-409C-BE32-E72D297353CC}">
              <c16:uniqueId val="{00000002-1D4A-4580-A876-6CAE9FA28302}"/>
            </c:ext>
          </c:extLst>
        </c:ser>
        <c:dLbls>
          <c:showLegendKey val="0"/>
          <c:showVal val="0"/>
          <c:showCatName val="0"/>
          <c:showSerName val="0"/>
          <c:showPercent val="0"/>
          <c:showBubbleSize val="0"/>
        </c:dLbls>
        <c:gapWidth val="8"/>
        <c:axId val="611401288"/>
        <c:axId val="611407168"/>
      </c:barChart>
      <c:catAx>
        <c:axId val="611401288"/>
        <c:scaling>
          <c:orientation val="minMax"/>
        </c:scaling>
        <c:delete val="1"/>
        <c:axPos val="b"/>
        <c:numFmt formatCode="General" sourceLinked="1"/>
        <c:majorTickMark val="none"/>
        <c:minorTickMark val="none"/>
        <c:tickLblPos val="nextTo"/>
        <c:crossAx val="611407168"/>
        <c:crosses val="autoZero"/>
        <c:auto val="1"/>
        <c:lblAlgn val="ctr"/>
        <c:lblOffset val="100"/>
        <c:noMultiLvlLbl val="0"/>
      </c:catAx>
      <c:valAx>
        <c:axId val="611407168"/>
        <c:scaling>
          <c:orientation val="minMax"/>
          <c:max val="11000"/>
          <c:min val="0"/>
        </c:scaling>
        <c:delete val="1"/>
        <c:axPos val="l"/>
        <c:numFmt formatCode="#,##0" sourceLinked="0"/>
        <c:majorTickMark val="none"/>
        <c:minorTickMark val="none"/>
        <c:tickLblPos val="nextTo"/>
        <c:crossAx val="611401288"/>
        <c:crossesAt val="0"/>
        <c:crossBetween val="between"/>
      </c:valAx>
    </c:plotArea>
    <c:plotVisOnly val="1"/>
    <c:dispBlanksAs val="gap"/>
    <c:showDLblsOverMax val="0"/>
  </c:chart>
  <c:spPr>
    <a:noFill/>
    <a:ln w="9525" cap="flat" cmpd="sng" algn="ctr">
      <a:noFill/>
      <a:round/>
    </a:ln>
    <a:effectLst/>
  </c:spPr>
  <c:txPr>
    <a:bodyPr/>
    <a:lstStyle/>
    <a:p>
      <a:pPr>
        <a:defRPr>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0.27991</cdr:x>
      <cdr:y>0.96455</cdr:y>
    </cdr:from>
    <cdr:to>
      <cdr:x>1</cdr:x>
      <cdr:y>0.99992</cdr:y>
    </cdr:to>
    <cdr:sp macro="" textlink="">
      <cdr:nvSpPr>
        <cdr:cNvPr id="5" name="TextBox 1"/>
        <cdr:cNvSpPr txBox="1"/>
      </cdr:nvSpPr>
      <cdr:spPr>
        <a:xfrm xmlns:a="http://schemas.openxmlformats.org/drawingml/2006/main">
          <a:off x="3194538" y="6073531"/>
          <a:ext cx="8218351" cy="2227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endParaRPr lang="en-US" sz="900" i="1" dirty="0"/>
        </a:p>
      </cdr:txBody>
    </cdr:sp>
  </cdr:relSizeAnchor>
  <cdr:relSizeAnchor xmlns:cdr="http://schemas.openxmlformats.org/drawingml/2006/chartDrawing">
    <cdr:from>
      <cdr:x>0.45663</cdr:x>
      <cdr:y>0.37428</cdr:y>
    </cdr:from>
    <cdr:to>
      <cdr:x>0.62487</cdr:x>
      <cdr:y>0.49015</cdr:y>
    </cdr:to>
    <cdr:sp macro="" textlink="">
      <cdr:nvSpPr>
        <cdr:cNvPr id="2" name="TextBox 1"/>
        <cdr:cNvSpPr txBox="1"/>
      </cdr:nvSpPr>
      <cdr:spPr>
        <a:xfrm xmlns:a="http://schemas.openxmlformats.org/drawingml/2006/main">
          <a:off x="3558701" y="1495751"/>
          <a:ext cx="1311150" cy="4630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a:solidFill>
                <a:schemeClr val="tx1"/>
              </a:solidFill>
            </a:rPr>
            <a:t>Disparity</a:t>
          </a:r>
        </a:p>
      </cdr:txBody>
    </cdr:sp>
  </cdr:relSizeAnchor>
  <cdr:relSizeAnchor xmlns:cdr="http://schemas.openxmlformats.org/drawingml/2006/chartDrawing">
    <cdr:from>
      <cdr:x>0.34691</cdr:x>
      <cdr:y>0.17747</cdr:y>
    </cdr:from>
    <cdr:to>
      <cdr:x>0.42711</cdr:x>
      <cdr:y>0.23251</cdr:y>
    </cdr:to>
    <cdr:sp macro="" textlink="">
      <cdr:nvSpPr>
        <cdr:cNvPr id="8" name="TextBox 1"/>
        <cdr:cNvSpPr txBox="1"/>
      </cdr:nvSpPr>
      <cdr:spPr>
        <a:xfrm xmlns:a="http://schemas.openxmlformats.org/drawingml/2006/main">
          <a:off x="2976114" y="780704"/>
          <a:ext cx="688021" cy="2421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solidFill>
                <a:schemeClr val="tx2"/>
              </a:solidFill>
            </a:rPr>
            <a:t>Black</a:t>
          </a:r>
        </a:p>
      </cdr:txBody>
    </cdr:sp>
  </cdr:relSizeAnchor>
  <cdr:relSizeAnchor xmlns:cdr="http://schemas.openxmlformats.org/drawingml/2006/chartDrawing">
    <cdr:from>
      <cdr:x>0.30102</cdr:x>
      <cdr:y>0.40215</cdr:y>
    </cdr:from>
    <cdr:to>
      <cdr:x>0.38122</cdr:x>
      <cdr:y>0.45719</cdr:y>
    </cdr:to>
    <cdr:sp macro="" textlink="">
      <cdr:nvSpPr>
        <cdr:cNvPr id="9" name="TextBox 1"/>
        <cdr:cNvSpPr txBox="1"/>
      </cdr:nvSpPr>
      <cdr:spPr>
        <a:xfrm xmlns:a="http://schemas.openxmlformats.org/drawingml/2006/main">
          <a:off x="3434977" y="2531929"/>
          <a:ext cx="915158" cy="3465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solidFill>
                <a:schemeClr val="bg2">
                  <a:lumMod val="75000"/>
                </a:schemeClr>
              </a:solidFill>
            </a:rPr>
            <a:t>White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D49E1-3948-4B47-A7E1-9DF303D5C8D0}" type="datetimeFigureOut">
              <a:rPr lang="en-US" smtClean="0"/>
              <a:t>12/15/2021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0CD20C-3258-7F42-9FDD-F76BD346AF9D}" type="slidenum">
              <a:rPr lang="en-US" smtClean="0"/>
              <a:t>‹#›</a:t>
            </a:fld>
            <a:endParaRPr lang="en-US"/>
          </a:p>
        </p:txBody>
      </p:sp>
    </p:spTree>
    <p:extLst>
      <p:ext uri="{BB962C8B-B14F-4D97-AF65-F5344CB8AC3E}">
        <p14:creationId xmlns:p14="http://schemas.microsoft.com/office/powerpoint/2010/main" val="4099441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region</a:t>
            </a:r>
            <a:r>
              <a:rPr lang="en-US" baseline="0" dirty="0"/>
              <a:t> has become more diverse in the last 20 years.  Hispanics up 67%; Asians up 52%; AA up 13%; Whites down 2%</a:t>
            </a:r>
            <a:endParaRPr lang="en-US" dirty="0"/>
          </a:p>
        </p:txBody>
      </p:sp>
      <p:sp>
        <p:nvSpPr>
          <p:cNvPr id="4" name="Slide Number Placeholder 3"/>
          <p:cNvSpPr>
            <a:spLocks noGrp="1"/>
          </p:cNvSpPr>
          <p:nvPr>
            <p:ph type="sldNum" sz="quarter" idx="10"/>
          </p:nvPr>
        </p:nvSpPr>
        <p:spPr/>
        <p:txBody>
          <a:bodyPr/>
          <a:lstStyle/>
          <a:p>
            <a:fld id="{390CD20C-3258-7F42-9FDD-F76BD346AF9D}" type="slidenum">
              <a:rPr lang="en-US" smtClean="0"/>
              <a:t>5</a:t>
            </a:fld>
            <a:endParaRPr lang="en-US"/>
          </a:p>
        </p:txBody>
      </p:sp>
    </p:spTree>
    <p:extLst>
      <p:ext uri="{BB962C8B-B14F-4D97-AF65-F5344CB8AC3E}">
        <p14:creationId xmlns:p14="http://schemas.microsoft.com/office/powerpoint/2010/main" val="253150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1BC54-0E95-8240-B8D5-BF75659B84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7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shows ZIP</a:t>
            </a:r>
            <a:r>
              <a:rPr lang="en-US" baseline="0" dirty="0"/>
              <a:t> codes with lowest socioeconomic status</a:t>
            </a:r>
          </a:p>
          <a:p>
            <a:pPr marL="171501" indent="-171501">
              <a:buFont typeface="Arial" panose="020B0604020202020204" pitchFamily="34" charset="0"/>
              <a:buChar char="•"/>
            </a:pPr>
            <a:r>
              <a:rPr lang="en-US" baseline="0" dirty="0"/>
              <a:t>Each ZIP rated 1-5 based on an index we created of 12 different indicators including poverty rate, unemployment, average income, home ownership and value</a:t>
            </a:r>
          </a:p>
          <a:p>
            <a:pPr marL="171501" indent="-171501">
              <a:buFont typeface="Arial" panose="020B0604020202020204" pitchFamily="34" charset="0"/>
              <a:buChar char="•"/>
            </a:pPr>
            <a:r>
              <a:rPr lang="en-US" baseline="0" dirty="0"/>
              <a:t>Lowest SES areas marked in blue – mix of urban and rural.</a:t>
            </a:r>
          </a:p>
          <a:p>
            <a:pPr marL="171501" indent="-171501">
              <a:buFont typeface="Arial" panose="020B0604020202020204" pitchFamily="34" charset="0"/>
              <a:buChar char="•"/>
            </a:pPr>
            <a:endParaRPr lang="en-US" baseline="0" dirty="0"/>
          </a:p>
          <a:p>
            <a:r>
              <a:rPr lang="en-US" baseline="0" dirty="0"/>
              <a:t>Second map based on premature mortality rates – the blue areas have the highest rates of years of potential life lost</a:t>
            </a:r>
          </a:p>
          <a:p>
            <a:endParaRPr lang="en-US" baseline="0" dirty="0"/>
          </a:p>
          <a:p>
            <a:r>
              <a:rPr lang="en-US" baseline="0" dirty="0"/>
              <a:t>Same areas with low SES tend to have highest rates of premature mortality.</a:t>
            </a:r>
          </a:p>
          <a:p>
            <a:endParaRPr lang="en-US" baseline="0" dirty="0"/>
          </a:p>
          <a:p>
            <a:endParaRPr lang="en-US" baseline="0" dirty="0"/>
          </a:p>
          <a:p>
            <a:r>
              <a:rPr lang="en-US" baseline="0" dirty="0"/>
              <a:t>Notes:</a:t>
            </a:r>
          </a:p>
          <a:p>
            <a:r>
              <a:rPr lang="en-US" dirty="0"/>
              <a:t>The Socioeconomic Status (SES) index ranking was developed by Common Ground Health and calculated using a variety of socioeconomic indicators from the American Community Survey including average income, poverty rates, education levels, housing value, and homeownership. Each ZIP code is assigned an SES index ranking from 1 to 5. The lower SES ZIP codes tend to have lower average income, higher poverty rates, lower prevalence of college degrees, etc.</a:t>
            </a:r>
          </a:p>
          <a:p>
            <a:endParaRPr lang="en-US" dirty="0"/>
          </a:p>
          <a:p>
            <a:r>
              <a:rPr lang="en-US" dirty="0"/>
              <a:t>Years of Potential Life Lost (YPLL) is a widely used measure to assess the rate of premature mortality. YPLL places a larger weight on the deaths of younger people, in contrast with overall mortality statistics which are dominated by deaths of the elderly. The YPLL rates in Common Ground Health’s analyses are derived using 75 years of age as the baseline. Therefore, a death at age 65 has a YPLL of 10, whereas a death at age 35 has a YPLL of 40. Rates are calculated per 100,000 population, and are age- and sex-adjusted to account for differences in population distribution.</a:t>
            </a:r>
          </a:p>
          <a:p>
            <a:endParaRPr lang="en-US" baseline="0" dirty="0"/>
          </a:p>
        </p:txBody>
      </p:sp>
      <p:sp>
        <p:nvSpPr>
          <p:cNvPr id="4" name="Slide Number Placeholder 3"/>
          <p:cNvSpPr>
            <a:spLocks noGrp="1"/>
          </p:cNvSpPr>
          <p:nvPr>
            <p:ph type="sldNum" sz="quarter" idx="10"/>
          </p:nvPr>
        </p:nvSpPr>
        <p:spPr/>
        <p:txBody>
          <a:bodyPr/>
          <a:lstStyle/>
          <a:p>
            <a:fld id="{7431BC54-0E95-8240-B8D5-BF75659B8446}" type="slidenum">
              <a:rPr lang="en-US" smtClean="0"/>
              <a:t>11</a:t>
            </a:fld>
            <a:endParaRPr lang="en-US" dirty="0"/>
          </a:p>
        </p:txBody>
      </p:sp>
    </p:spTree>
    <p:extLst>
      <p:ext uri="{BB962C8B-B14F-4D97-AF65-F5344CB8AC3E}">
        <p14:creationId xmlns:p14="http://schemas.microsoft.com/office/powerpoint/2010/main" val="259156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9BA8"/>
                </a:solidFill>
              </a:rPr>
              <a:t>Mortality statistics understate the impact of health inequity.  </a:t>
            </a:r>
          </a:p>
          <a:p>
            <a:endParaRPr lang="en-US" dirty="0">
              <a:solidFill>
                <a:srgbClr val="009BA8"/>
              </a:solidFill>
            </a:endParaRPr>
          </a:p>
          <a:p>
            <a:r>
              <a:rPr lang="en-US" dirty="0">
                <a:solidFill>
                  <a:srgbClr val="009BA8"/>
                </a:solidFill>
              </a:rPr>
              <a:t>Many more lives are affected by higher rates of illness and less access to quality care.</a:t>
            </a:r>
          </a:p>
          <a:p>
            <a:endParaRPr lang="en-US" dirty="0"/>
          </a:p>
        </p:txBody>
      </p:sp>
      <p:sp>
        <p:nvSpPr>
          <p:cNvPr id="4" name="Slide Number Placeholder 3"/>
          <p:cNvSpPr>
            <a:spLocks noGrp="1"/>
          </p:cNvSpPr>
          <p:nvPr>
            <p:ph type="sldNum" sz="quarter" idx="5"/>
          </p:nvPr>
        </p:nvSpPr>
        <p:spPr/>
        <p:txBody>
          <a:bodyPr/>
          <a:lstStyle/>
          <a:p>
            <a:pPr marL="0" marR="0" lvl="0" indent="0" algn="r" defTabSz="946610" rtl="0" eaLnBrk="1" fontAlgn="auto" latinLnBrk="0" hangingPunct="1">
              <a:lnSpc>
                <a:spcPct val="100000"/>
              </a:lnSpc>
              <a:spcBef>
                <a:spcPts val="0"/>
              </a:spcBef>
              <a:spcAft>
                <a:spcPts val="0"/>
              </a:spcAft>
              <a:buClrTx/>
              <a:buSzTx/>
              <a:buFontTx/>
              <a:buNone/>
              <a:tabLst/>
              <a:defRPr/>
            </a:pPr>
            <a:fld id="{179F4B10-EAFF-4ACE-8686-88E034ABF26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661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24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r>
              <a:rPr lang="en-US" sz="1100" dirty="0"/>
              <a:t>To improve health for Black residents, we need to address what happens in the classroom, on the way to school, on the job and in the home. Health equity strategy must focus beyond the four walls of the medical clinic.</a:t>
            </a:r>
          </a:p>
          <a:p>
            <a:endParaRPr lang="en-US" sz="1100" dirty="0"/>
          </a:p>
          <a:p>
            <a:r>
              <a:rPr lang="en-US" sz="1100" b="1" i="1" dirty="0"/>
              <a:t>The Color of Health </a:t>
            </a:r>
            <a:r>
              <a:rPr lang="en-US" sz="1100" b="1" dirty="0"/>
              <a:t>does just that. </a:t>
            </a:r>
          </a:p>
          <a:p>
            <a:endParaRPr lang="en-US" sz="1100" dirty="0"/>
          </a:p>
          <a:p>
            <a:r>
              <a:rPr lang="en-US" sz="1100" dirty="0"/>
              <a:t>The report connects the dots between the higher premature mortality rate for African Americans in Rochester and the Finger Lakes and the upstream social constraints Black residents are forced to navigate.</a:t>
            </a:r>
          </a:p>
          <a:p>
            <a:endParaRPr lang="en-US" sz="1100" dirty="0"/>
          </a:p>
          <a:p>
            <a:r>
              <a:rPr lang="en-US" sz="1100" dirty="0"/>
              <a:t>Just how much higher that rate remains is </a:t>
            </a:r>
            <a:r>
              <a:rPr lang="en-US" dirty="0"/>
              <a:t>captured in a measure called Years of Potential Life Lost. That’s what you are looking at in this chart. </a:t>
            </a:r>
          </a:p>
          <a:p>
            <a:endParaRPr lang="en-US" dirty="0"/>
          </a:p>
          <a:p>
            <a:r>
              <a:rPr lang="en-US" dirty="0"/>
              <a:t>This mortality metric places a larger weight on the deaths of younger people by estimating the additional years a person would have lived had they not died before the age of 75.* </a:t>
            </a:r>
          </a:p>
          <a:p>
            <a:endParaRPr lang="en-US" dirty="0"/>
          </a:p>
          <a:p>
            <a:pPr defTabSz="948507">
              <a:defRPr/>
            </a:pPr>
            <a:r>
              <a:rPr lang="en-US" baseline="0" dirty="0"/>
              <a:t>This is a particularly meaningful measure as it captures the difference between my XXX dying at age XX in the prime of his life, and my XXX dying at age XXX, after a long and productive life. </a:t>
            </a:r>
          </a:p>
          <a:p>
            <a:pPr defTabSz="948507">
              <a:defRPr/>
            </a:pPr>
            <a:endParaRPr lang="en-US" dirty="0"/>
          </a:p>
          <a:p>
            <a:r>
              <a:rPr lang="en-US" dirty="0"/>
              <a:t>As you see from the chart, Black residents regionally have a </a:t>
            </a:r>
            <a:r>
              <a:rPr lang="en-US" b="1" dirty="0"/>
              <a:t>67% higher rate of YPLL </a:t>
            </a:r>
            <a:r>
              <a:rPr lang="en-US" dirty="0"/>
              <a:t>than their White counterparts. </a:t>
            </a:r>
          </a:p>
          <a:p>
            <a:endParaRPr lang="en-US" dirty="0"/>
          </a:p>
          <a:p>
            <a:r>
              <a:rPr lang="en-US" dirty="0"/>
              <a:t>But it’s the chart on the right that I really want you to look at and if you remember only one thing from this press conference, this is the point to take away. </a:t>
            </a:r>
          </a:p>
          <a:p>
            <a:endParaRPr lang="en-US" dirty="0"/>
          </a:p>
          <a:p>
            <a:r>
              <a:rPr lang="en-US" dirty="0"/>
              <a:t>How do we know that the disparity we are seeing for Blacks is not the outgrowth of poverty? After all, Common Ground has spent the past few years focusing community attention on the health costs of poverty. </a:t>
            </a:r>
          </a:p>
          <a:p>
            <a:endParaRPr lang="en-US" dirty="0"/>
          </a:p>
          <a:p>
            <a:r>
              <a:rPr lang="en-US" dirty="0"/>
              <a:t>Here, you see that at every social economic level, Black people are dying younger than White people. Yes poverty is problem, but there is clearly more to the story. </a:t>
            </a:r>
          </a:p>
          <a:p>
            <a:endParaRPr lang="en-US" baseline="0" dirty="0"/>
          </a:p>
          <a:p>
            <a:r>
              <a:rPr lang="en-US" baseline="0" dirty="0"/>
              <a:t>If you are Black, whether you live on the financial edge or enjoy a six figure salary, you are more likely to dies early. Racism cuts across class lines.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1BC54-0E95-8240-B8D5-BF75659B84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61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a:t>
            </a:r>
            <a:r>
              <a:rPr lang="en-US" baseline="0" dirty="0"/>
              <a:t> immediate causes of disparities in hypertension, infant mortality, and mental health may be quite different – they are largely rooted in the same underlying issues – the SDOH.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we all know, so much of a population’s health is driven by factors like financial stability, neighborhood resources, and education.</a:t>
            </a:r>
          </a:p>
          <a:p>
            <a:endParaRPr lang="en-US" baseline="0" dirty="0"/>
          </a:p>
          <a:p>
            <a:r>
              <a:rPr lang="en-US" baseline="0" dirty="0"/>
              <a:t>I’ve seen some SDOH models that include racism as part of the social/community context, but I think it’s important and more accurate to acknowledge that racism negatively impacts ALL of the SDOH.</a:t>
            </a:r>
            <a:endParaRPr lang="en-US" dirty="0"/>
          </a:p>
          <a:p>
            <a:endParaRPr lang="en-US" baseline="0" dirty="0"/>
          </a:p>
          <a:p>
            <a:r>
              <a:rPr lang="en-US" baseline="0" dirty="0"/>
              <a:t>The report highlights how racism undermines every one of these SDOH… </a:t>
            </a:r>
          </a:p>
          <a:p>
            <a:r>
              <a:rPr lang="en-US" baseline="0" dirty="0"/>
              <a:t>FOR EXAMPLE:</a:t>
            </a:r>
          </a:p>
          <a:p>
            <a:r>
              <a:rPr lang="en-US" baseline="0" dirty="0"/>
              <a:t>-- racism makes it harder for Black people to get jobs with good pay and good health benefits</a:t>
            </a:r>
          </a:p>
          <a:p>
            <a:r>
              <a:rPr lang="en-US" baseline="0" dirty="0"/>
              <a:t>-- racism has created and maintains segregated/disinvested neighborhoods, where it’s hard for Black residents to get convenient access to grocery stores or health facilities.</a:t>
            </a:r>
          </a:p>
          <a:p>
            <a:r>
              <a:rPr lang="en-US" baseline="0" dirty="0"/>
              <a:t>-- racism creates stressors on everyday life that leads to higher rates of physical and mental health conditions</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ACD716-58F3-4E6B-A809-B32F1E5BD6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31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1BC54-0E95-8240-B8D5-BF75659B84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05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40EAA713-0CBF-0C4B-B31A-21019B0CFB2A}"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D934F-E674-4548-8BCB-D9769B2322BA}"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AA713-0CBF-0C4B-B31A-21019B0CFB2A}"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D934F-E674-4548-8BCB-D9769B2322B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0EAA713-0CBF-0C4B-B31A-21019B0CFB2A}"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D934F-E674-4548-8BCB-D9769B2322B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0EAA713-0CBF-0C4B-B31A-21019B0CFB2A}"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D934F-E674-4548-8BCB-D9769B2322BA}"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0EAA713-0CBF-0C4B-B31A-21019B0CFB2A}"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D934F-E674-4548-8BCB-D9769B2322BA}"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0EAA713-0CBF-0C4B-B31A-21019B0CFB2A}"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D934F-E674-4548-8BCB-D9769B2322B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0EAA713-0CBF-0C4B-B31A-21019B0CFB2A}"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D934F-E674-4548-8BCB-D9769B2322B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EAA713-0CBF-0C4B-B31A-21019B0CFB2A}"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D934F-E674-4548-8BCB-D9769B2322B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2F0FB-9B68-8643-95E3-E4422C14FDD7}" type="slidenum">
              <a:rPr lang="en-US"/>
              <a:pPr>
                <a:defRPr/>
              </a:pPr>
              <a:t>‹#›</a:t>
            </a:fld>
            <a:endParaRPr lang="en-US"/>
          </a:p>
        </p:txBody>
      </p:sp>
    </p:spTree>
    <p:extLst>
      <p:ext uri="{BB962C8B-B14F-4D97-AF65-F5344CB8AC3E}">
        <p14:creationId xmlns:p14="http://schemas.microsoft.com/office/powerpoint/2010/main" val="1132927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0A9F-25C5-46B8-A474-623FF566A8F0}"/>
              </a:ext>
            </a:extLst>
          </p:cNvPr>
          <p:cNvSpPr>
            <a:spLocks noGrp="1"/>
          </p:cNvSpPr>
          <p:nvPr>
            <p:ph type="title" hasCustomPrompt="1"/>
          </p:nvPr>
        </p:nvSpPr>
        <p:spPr>
          <a:xfrm>
            <a:off x="0" y="1"/>
            <a:ext cx="9144000" cy="6791785"/>
          </a:xfrm>
          <a:solidFill>
            <a:schemeClr val="accent1"/>
          </a:solidFill>
        </p:spPr>
        <p:txBody>
          <a:bodyPr lIns="1828800" tIns="1828800" rIns="1828800" bIns="1828800" anchor="ctr">
            <a:normAutofit/>
          </a:bodyPr>
          <a:lstStyle>
            <a:lvl1pPr algn="ctr">
              <a:defRPr sz="4500">
                <a:solidFill>
                  <a:schemeClr val="tx1"/>
                </a:solidFill>
              </a:defRPr>
            </a:lvl1pPr>
          </a:lstStyle>
          <a:p>
            <a:r>
              <a:rPr lang="en-US" dirty="0"/>
              <a:t>Click to add main point and re-color placeholder as needed</a:t>
            </a:r>
          </a:p>
        </p:txBody>
      </p:sp>
      <p:sp>
        <p:nvSpPr>
          <p:cNvPr id="4" name="Footer Placeholder 3">
            <a:extLst>
              <a:ext uri="{FF2B5EF4-FFF2-40B4-BE49-F238E27FC236}">
                <a16:creationId xmlns:a16="http://schemas.microsoft.com/office/drawing/2014/main" id="{C4247732-9140-40ED-96A8-83E853759E4D}"/>
              </a:ext>
            </a:extLst>
          </p:cNvPr>
          <p:cNvSpPr>
            <a:spLocks noGrp="1"/>
          </p:cNvSpPr>
          <p:nvPr>
            <p:ph type="ftr" sz="quarter" idx="11"/>
          </p:nvPr>
        </p:nvSpPr>
        <p:spPr/>
        <p:txBody>
          <a:bodyPr/>
          <a:lstStyle/>
          <a:p>
            <a:r>
              <a:rPr lang="en-US" dirty="0"/>
              <a:t>CommonGroundHealth.org</a:t>
            </a:r>
          </a:p>
        </p:txBody>
      </p:sp>
      <p:sp>
        <p:nvSpPr>
          <p:cNvPr id="5" name="Slide Number Placeholder 4">
            <a:extLst>
              <a:ext uri="{FF2B5EF4-FFF2-40B4-BE49-F238E27FC236}">
                <a16:creationId xmlns:a16="http://schemas.microsoft.com/office/drawing/2014/main" id="{9084781C-A035-49E9-B799-E6105CF9E2C3}"/>
              </a:ext>
            </a:extLst>
          </p:cNvPr>
          <p:cNvSpPr>
            <a:spLocks noGrp="1"/>
          </p:cNvSpPr>
          <p:nvPr>
            <p:ph type="sldNum" sz="quarter" idx="12"/>
          </p:nvPr>
        </p:nvSpPr>
        <p:spPr/>
        <p:txBody>
          <a:bodyPr/>
          <a:lstStyle/>
          <a:p>
            <a:fld id="{2F7FB89A-AE8B-684F-912B-1737333371D5}" type="slidenum">
              <a:rPr lang="en-US" smtClean="0"/>
              <a:pPr/>
              <a:t>‹#›</a:t>
            </a:fld>
            <a:endParaRPr lang="en-US" dirty="0"/>
          </a:p>
        </p:txBody>
      </p:sp>
      <p:sp>
        <p:nvSpPr>
          <p:cNvPr id="7" name="Date Placeholder 6">
            <a:extLst>
              <a:ext uri="{FF2B5EF4-FFF2-40B4-BE49-F238E27FC236}">
                <a16:creationId xmlns:a16="http://schemas.microsoft.com/office/drawing/2014/main" id="{B631326D-6D1D-44B9-824E-52C02971CF3F}"/>
              </a:ext>
            </a:extLst>
          </p:cNvPr>
          <p:cNvSpPr>
            <a:spLocks noGrp="1"/>
          </p:cNvSpPr>
          <p:nvPr>
            <p:ph type="dt" sz="half" idx="13"/>
          </p:nvPr>
        </p:nvSpPr>
        <p:spPr/>
        <p:txBody>
          <a:bodyPr/>
          <a:lstStyle/>
          <a:p>
            <a:r>
              <a:rPr lang="en-US" dirty="0"/>
              <a:t>12/21/2021</a:t>
            </a:r>
          </a:p>
        </p:txBody>
      </p:sp>
      <p:sp>
        <p:nvSpPr>
          <p:cNvPr id="8" name="Rectangle 7">
            <a:extLst>
              <a:ext uri="{FF2B5EF4-FFF2-40B4-BE49-F238E27FC236}">
                <a16:creationId xmlns:a16="http://schemas.microsoft.com/office/drawing/2014/main" id="{EB1F1E50-CD11-401E-8E38-A52DDB760D74}"/>
              </a:ext>
            </a:extLst>
          </p:cNvPr>
          <p:cNvSpPr/>
          <p:nvPr/>
        </p:nvSpPr>
        <p:spPr>
          <a:xfrm>
            <a:off x="9187704" y="0"/>
            <a:ext cx="1210235"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750" dirty="0">
                <a:solidFill>
                  <a:schemeClr val="bg1"/>
                </a:solidFill>
              </a:rPr>
              <a:t>Slide layout with for big call-out / takeaway. </a:t>
            </a:r>
          </a:p>
          <a:p>
            <a:pPr algn="l"/>
            <a:r>
              <a:rPr lang="en-US" sz="750" dirty="0">
                <a:solidFill>
                  <a:schemeClr val="bg1"/>
                </a:solidFill>
              </a:rPr>
              <a:t>Change background by clicking slide and changing fill color. </a:t>
            </a:r>
          </a:p>
        </p:txBody>
      </p:sp>
      <p:pic>
        <p:nvPicPr>
          <p:cNvPr id="3" name="Picture 2">
            <a:extLst>
              <a:ext uri="{FF2B5EF4-FFF2-40B4-BE49-F238E27FC236}">
                <a16:creationId xmlns:a16="http://schemas.microsoft.com/office/drawing/2014/main" id="{88BCE62F-07AE-443C-BE80-4B69A4246F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1568" y="1076609"/>
            <a:ext cx="1042506" cy="1639966"/>
          </a:xfrm>
          <a:prstGeom prst="rect">
            <a:avLst/>
          </a:prstGeom>
        </p:spPr>
      </p:pic>
      <p:sp>
        <p:nvSpPr>
          <p:cNvPr id="9" name="Rectangle 8" hidden="1">
            <a:extLst>
              <a:ext uri="{FF2B5EF4-FFF2-40B4-BE49-F238E27FC236}">
                <a16:creationId xmlns:a16="http://schemas.microsoft.com/office/drawing/2014/main" id="{375C7F79-6C02-40DA-A01D-DB49AA6D020F}"/>
              </a:ext>
            </a:extLst>
          </p:cNvPr>
          <p:cNvSpPr/>
          <p:nvPr>
            <p:custDataLst>
              <p:tags r:id="rId1"/>
            </p:custDataLst>
          </p:nvPr>
        </p:nvSpPr>
        <p:spPr>
          <a:xfrm>
            <a:off x="0" y="-3175"/>
            <a:ext cx="9144000" cy="6801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43360154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0EAA713-0CBF-0C4B-B31A-21019B0CFB2A}"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D934F-E674-4548-8BCB-D9769B2322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40EAA713-0CBF-0C4B-B31A-21019B0CFB2A}" type="datetimeFigureOut">
              <a:rPr lang="en-US" smtClean="0"/>
              <a:t>12/15/2021</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26D934F-E674-4548-8BCB-D9769B2322BA}"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0EAA713-0CBF-0C4B-B31A-21019B0CFB2A}"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D934F-E674-4548-8BCB-D9769B2322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40EAA713-0CBF-0C4B-B31A-21019B0CFB2A}"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D934F-E674-4548-8BCB-D9769B2322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0EAA713-0CBF-0C4B-B31A-21019B0CFB2A}"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D934F-E674-4548-8BCB-D9769B2322BA}"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0EAA713-0CBF-0C4B-B31A-21019B0CFB2A}"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D934F-E674-4548-8BCB-D9769B2322BA}"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0EAA713-0CBF-0C4B-B31A-21019B0CFB2A}"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D934F-E674-4548-8BCB-D9769B2322BA}"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EAA713-0CBF-0C4B-B31A-21019B0CFB2A}"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D934F-E674-4548-8BCB-D9769B2322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40EAA713-0CBF-0C4B-B31A-21019B0CFB2A}" type="datetimeFigureOut">
              <a:rPr lang="en-US" smtClean="0"/>
              <a:t>12/15/2021</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26D934F-E674-4548-8BCB-D9769B2322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4.xml"/><Relationship Id="rId7" Type="http://schemas.openxmlformats.org/officeDocument/2006/relationships/image" Target="../media/image1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3.xml"/><Relationship Id="rId5" Type="http://schemas.openxmlformats.org/officeDocument/2006/relationships/slideLayout" Target="../slideLayouts/slideLayout9.xml"/><Relationship Id="rId4"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www.commonground/"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nomblog.com/27926/" TargetMode="External"/><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1828"/>
            <a:ext cx="8228013" cy="2635268"/>
          </a:xfrm>
        </p:spPr>
        <p:txBody>
          <a:bodyPr/>
          <a:lstStyle/>
          <a:p>
            <a:r>
              <a:rPr lang="en-US" sz="5400" b="1" dirty="0"/>
              <a:t>Impact of Poverty &amp; Racism on the Economy of the Region</a:t>
            </a:r>
            <a:endParaRPr lang="en-US" sz="4800" b="1" dirty="0"/>
          </a:p>
        </p:txBody>
      </p:sp>
      <p:sp>
        <p:nvSpPr>
          <p:cNvPr id="3" name="Subtitle 2"/>
          <p:cNvSpPr>
            <a:spLocks noGrp="1"/>
          </p:cNvSpPr>
          <p:nvPr>
            <p:ph type="subTitle" idx="1"/>
          </p:nvPr>
        </p:nvSpPr>
        <p:spPr>
          <a:xfrm>
            <a:off x="3378469" y="4322141"/>
            <a:ext cx="2134017" cy="327502"/>
          </a:xfrm>
        </p:spPr>
        <p:txBody>
          <a:bodyPr>
            <a:normAutofit fontScale="25000" lnSpcReduction="20000"/>
          </a:bodyPr>
          <a:lstStyle/>
          <a:p>
            <a:endParaRPr lang="en-US" dirty="0"/>
          </a:p>
          <a:p>
            <a:r>
              <a:rPr lang="en-US" sz="5600" dirty="0"/>
              <a:t>Presented by </a:t>
            </a:r>
          </a:p>
        </p:txBody>
      </p:sp>
      <p:sp>
        <p:nvSpPr>
          <p:cNvPr id="6" name="Rectangle 5"/>
          <p:cNvSpPr/>
          <p:nvPr/>
        </p:nvSpPr>
        <p:spPr>
          <a:xfrm>
            <a:off x="97120" y="4755912"/>
            <a:ext cx="2838092" cy="369332"/>
          </a:xfrm>
          <a:prstGeom prst="rect">
            <a:avLst/>
          </a:prstGeom>
        </p:spPr>
        <p:txBody>
          <a:bodyPr wrap="square">
            <a:spAutoFit/>
          </a:bodyPr>
          <a:lstStyle/>
          <a:p>
            <a:pPr algn="ctr"/>
            <a:r>
              <a:rPr lang="en-US" dirty="0">
                <a:solidFill>
                  <a:schemeClr val="bg1"/>
                </a:solidFill>
              </a:rPr>
              <a:t>Jerome H. Underwood</a:t>
            </a:r>
          </a:p>
        </p:txBody>
      </p:sp>
      <p:sp>
        <p:nvSpPr>
          <p:cNvPr id="7" name="Rectangle 6">
            <a:extLst>
              <a:ext uri="{FF2B5EF4-FFF2-40B4-BE49-F238E27FC236}">
                <a16:creationId xmlns:a16="http://schemas.microsoft.com/office/drawing/2014/main" id="{5526DF4A-AB33-4100-9E00-3D3D84D09AC3}"/>
              </a:ext>
            </a:extLst>
          </p:cNvPr>
          <p:cNvSpPr/>
          <p:nvPr/>
        </p:nvSpPr>
        <p:spPr>
          <a:xfrm>
            <a:off x="3326919" y="4725471"/>
            <a:ext cx="2237119" cy="369332"/>
          </a:xfrm>
          <a:prstGeom prst="rect">
            <a:avLst/>
          </a:prstGeom>
        </p:spPr>
        <p:txBody>
          <a:bodyPr wrap="square">
            <a:spAutoFit/>
          </a:bodyPr>
          <a:lstStyle/>
          <a:p>
            <a:pPr algn="ctr"/>
            <a:r>
              <a:rPr lang="en-US" dirty="0">
                <a:solidFill>
                  <a:schemeClr val="bg1"/>
                </a:solidFill>
              </a:rPr>
              <a:t>Wade Norwood</a:t>
            </a:r>
          </a:p>
        </p:txBody>
      </p:sp>
      <p:sp>
        <p:nvSpPr>
          <p:cNvPr id="8" name="Rectangle 7">
            <a:extLst>
              <a:ext uri="{FF2B5EF4-FFF2-40B4-BE49-F238E27FC236}">
                <a16:creationId xmlns:a16="http://schemas.microsoft.com/office/drawing/2014/main" id="{D13473ED-C424-4001-9D82-32BE44EBCFA1}"/>
              </a:ext>
            </a:extLst>
          </p:cNvPr>
          <p:cNvSpPr/>
          <p:nvPr/>
        </p:nvSpPr>
        <p:spPr>
          <a:xfrm>
            <a:off x="6157671" y="4654635"/>
            <a:ext cx="2253084" cy="369332"/>
          </a:xfrm>
          <a:prstGeom prst="rect">
            <a:avLst/>
          </a:prstGeom>
        </p:spPr>
        <p:txBody>
          <a:bodyPr wrap="square">
            <a:spAutoFit/>
          </a:bodyPr>
          <a:lstStyle/>
          <a:p>
            <a:pPr algn="ctr"/>
            <a:r>
              <a:rPr lang="en-US" dirty="0">
                <a:solidFill>
                  <a:schemeClr val="bg1"/>
                </a:solidFill>
              </a:rPr>
              <a:t>John Strazzabosco</a:t>
            </a:r>
          </a:p>
        </p:txBody>
      </p:sp>
      <p:sp>
        <p:nvSpPr>
          <p:cNvPr id="9" name="Rectangle 8">
            <a:extLst>
              <a:ext uri="{FF2B5EF4-FFF2-40B4-BE49-F238E27FC236}">
                <a16:creationId xmlns:a16="http://schemas.microsoft.com/office/drawing/2014/main" id="{84BCD28E-9AD6-46E7-BBA4-DE707E073232}"/>
              </a:ext>
            </a:extLst>
          </p:cNvPr>
          <p:cNvSpPr/>
          <p:nvPr/>
        </p:nvSpPr>
        <p:spPr>
          <a:xfrm>
            <a:off x="3026431" y="5267296"/>
            <a:ext cx="2838092" cy="369332"/>
          </a:xfrm>
          <a:prstGeom prst="rect">
            <a:avLst/>
          </a:prstGeom>
        </p:spPr>
        <p:txBody>
          <a:bodyPr wrap="square">
            <a:spAutoFit/>
          </a:bodyPr>
          <a:lstStyle/>
          <a:p>
            <a:pPr algn="ctr"/>
            <a:r>
              <a:rPr lang="en-US" dirty="0">
                <a:solidFill>
                  <a:schemeClr val="bg1"/>
                </a:solidFill>
              </a:rPr>
              <a:t>12.21.21</a:t>
            </a:r>
          </a:p>
        </p:txBody>
      </p:sp>
    </p:spTree>
    <p:extLst>
      <p:ext uri="{BB962C8B-B14F-4D97-AF65-F5344CB8AC3E}">
        <p14:creationId xmlns:p14="http://schemas.microsoft.com/office/powerpoint/2010/main" val="399370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picture frame&#10;&#10;Description automatically generated">
            <a:extLst>
              <a:ext uri="{FF2B5EF4-FFF2-40B4-BE49-F238E27FC236}">
                <a16:creationId xmlns:a16="http://schemas.microsoft.com/office/drawing/2014/main" id="{3779FE1C-5E8A-4C53-8263-9B3294BAAAC6}"/>
              </a:ext>
            </a:extLst>
          </p:cNvPr>
          <p:cNvPicPr>
            <a:picLocks noChangeAspect="1"/>
          </p:cNvPicPr>
          <p:nvPr/>
        </p:nvPicPr>
        <p:blipFill rotWithShape="1">
          <a:blip r:embed="rId3"/>
          <a:srcRect t="10676" b="45882"/>
          <a:stretch/>
        </p:blipFill>
        <p:spPr>
          <a:xfrm>
            <a:off x="1" y="857251"/>
            <a:ext cx="9144000" cy="5096030"/>
          </a:xfrm>
          <a:prstGeom prst="rect">
            <a:avLst/>
          </a:prstGeom>
        </p:spPr>
      </p:pic>
      <p:grpSp>
        <p:nvGrpSpPr>
          <p:cNvPr id="18" name="Group 17">
            <a:extLst>
              <a:ext uri="{FF2B5EF4-FFF2-40B4-BE49-F238E27FC236}">
                <a16:creationId xmlns:a16="http://schemas.microsoft.com/office/drawing/2014/main" id="{217D5901-5FE3-4E74-8D3B-014987790BB4}"/>
              </a:ext>
            </a:extLst>
          </p:cNvPr>
          <p:cNvGrpSpPr/>
          <p:nvPr/>
        </p:nvGrpSpPr>
        <p:grpSpPr>
          <a:xfrm>
            <a:off x="3862277" y="4005110"/>
            <a:ext cx="5281724" cy="1831620"/>
            <a:chOff x="5149703" y="4197147"/>
            <a:chExt cx="7042298" cy="2442160"/>
          </a:xfrm>
        </p:grpSpPr>
        <p:sp>
          <p:nvSpPr>
            <p:cNvPr id="14" name="Rectangle 13">
              <a:extLst>
                <a:ext uri="{FF2B5EF4-FFF2-40B4-BE49-F238E27FC236}">
                  <a16:creationId xmlns:a16="http://schemas.microsoft.com/office/drawing/2014/main" id="{31958667-8EFA-41C6-94A1-9A82D48FF3C9}"/>
                </a:ext>
              </a:extLst>
            </p:cNvPr>
            <p:cNvSpPr/>
            <p:nvPr/>
          </p:nvSpPr>
          <p:spPr>
            <a:xfrm>
              <a:off x="6095207" y="4197147"/>
              <a:ext cx="6096794" cy="24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Verdana"/>
              </a:endParaRPr>
            </a:p>
          </p:txBody>
        </p:sp>
        <p:sp>
          <p:nvSpPr>
            <p:cNvPr id="15" name="Right Triangle 14">
              <a:extLst>
                <a:ext uri="{FF2B5EF4-FFF2-40B4-BE49-F238E27FC236}">
                  <a16:creationId xmlns:a16="http://schemas.microsoft.com/office/drawing/2014/main" id="{FFEC6479-DA20-4B88-8B68-44F4924A7BA8}"/>
                </a:ext>
              </a:extLst>
            </p:cNvPr>
            <p:cNvSpPr/>
            <p:nvPr/>
          </p:nvSpPr>
          <p:spPr>
            <a:xfrm rot="10800000">
              <a:off x="5149703" y="4197147"/>
              <a:ext cx="946297" cy="24421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Verdana"/>
              </a:endParaRPr>
            </a:p>
          </p:txBody>
        </p:sp>
      </p:grpSp>
      <p:sp>
        <p:nvSpPr>
          <p:cNvPr id="8" name="Title 7">
            <a:extLst>
              <a:ext uri="{FF2B5EF4-FFF2-40B4-BE49-F238E27FC236}">
                <a16:creationId xmlns:a16="http://schemas.microsoft.com/office/drawing/2014/main" id="{6DA6E24B-F8FB-415E-A453-76328C3E4503}"/>
              </a:ext>
            </a:extLst>
          </p:cNvPr>
          <p:cNvSpPr>
            <a:spLocks noGrp="1"/>
          </p:cNvSpPr>
          <p:nvPr>
            <p:ph type="ctrTitle"/>
          </p:nvPr>
        </p:nvSpPr>
        <p:spPr>
          <a:xfrm>
            <a:off x="4283357" y="4029033"/>
            <a:ext cx="4626174" cy="713158"/>
          </a:xfrm>
        </p:spPr>
        <p:txBody>
          <a:bodyPr/>
          <a:lstStyle/>
          <a:p>
            <a:r>
              <a:rPr lang="en-US" sz="3300" dirty="0"/>
              <a:t>The Color of Health</a:t>
            </a:r>
          </a:p>
        </p:txBody>
      </p:sp>
      <p:sp>
        <p:nvSpPr>
          <p:cNvPr id="9" name="Subtitle 8">
            <a:extLst>
              <a:ext uri="{FF2B5EF4-FFF2-40B4-BE49-F238E27FC236}">
                <a16:creationId xmlns:a16="http://schemas.microsoft.com/office/drawing/2014/main" id="{A8B204AD-8C3B-49AB-961D-97E0CE2AC3D9}"/>
              </a:ext>
            </a:extLst>
          </p:cNvPr>
          <p:cNvSpPr>
            <a:spLocks noGrp="1"/>
          </p:cNvSpPr>
          <p:nvPr>
            <p:ph type="subTitle" idx="1"/>
          </p:nvPr>
        </p:nvSpPr>
        <p:spPr>
          <a:xfrm>
            <a:off x="4407196" y="4727486"/>
            <a:ext cx="4398667" cy="561975"/>
          </a:xfrm>
        </p:spPr>
        <p:txBody>
          <a:bodyPr/>
          <a:lstStyle/>
          <a:p>
            <a:pPr algn="r"/>
            <a:r>
              <a:rPr lang="en-US" dirty="0">
                <a:solidFill>
                  <a:schemeClr val="tx2"/>
                </a:solidFill>
              </a:rPr>
              <a:t>The Devastating Toll of	Racism on Black Lives</a:t>
            </a:r>
          </a:p>
          <a:p>
            <a:pPr algn="r"/>
            <a:endParaRPr lang="en-US" dirty="0">
              <a:solidFill>
                <a:schemeClr val="tx2"/>
              </a:solidFill>
            </a:endParaRPr>
          </a:p>
        </p:txBody>
      </p:sp>
      <p:pic>
        <p:nvPicPr>
          <p:cNvPr id="17" name="Picture 16" descr="A picture containing drawing, plate&#10;&#10;Description automatically generated">
            <a:extLst>
              <a:ext uri="{FF2B5EF4-FFF2-40B4-BE49-F238E27FC236}">
                <a16:creationId xmlns:a16="http://schemas.microsoft.com/office/drawing/2014/main" id="{84FBE851-3E58-4ACD-A005-9B413E4E0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335" y="5481312"/>
            <a:ext cx="1818338" cy="262158"/>
          </a:xfrm>
          <a:prstGeom prst="rect">
            <a:avLst/>
          </a:prstGeom>
        </p:spPr>
      </p:pic>
    </p:spTree>
    <p:extLst>
      <p:ext uri="{BB962C8B-B14F-4D97-AF65-F5344CB8AC3E}">
        <p14:creationId xmlns:p14="http://schemas.microsoft.com/office/powerpoint/2010/main" val="311599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8138" y="1200150"/>
            <a:ext cx="8466535" cy="434340"/>
          </a:xfrm>
        </p:spPr>
        <p:txBody>
          <a:bodyPr/>
          <a:lstStyle/>
          <a:p>
            <a:r>
              <a:rPr lang="en-US" sz="2700" dirty="0"/>
              <a:t>Poverty cuts lives short across the region</a:t>
            </a:r>
          </a:p>
        </p:txBody>
      </p:sp>
      <p:sp>
        <p:nvSpPr>
          <p:cNvPr id="18" name="Footnote">
            <a:extLst>
              <a:ext uri="{FF2B5EF4-FFF2-40B4-BE49-F238E27FC236}">
                <a16:creationId xmlns:a16="http://schemas.microsoft.com/office/drawing/2014/main" id="{EE74C412-D90C-491C-9598-9BF92474B22E}"/>
              </a:ext>
            </a:extLst>
          </p:cNvPr>
          <p:cNvSpPr txBox="1"/>
          <p:nvPr>
            <p:custDataLst>
              <p:tags r:id="rId2"/>
            </p:custDataLst>
          </p:nvPr>
        </p:nvSpPr>
        <p:spPr bwMode="auto">
          <a:xfrm>
            <a:off x="346116" y="5373291"/>
            <a:ext cx="8466535" cy="279271"/>
          </a:xfrm>
          <a:prstGeom prst="rect">
            <a:avLst/>
          </a:prstGeom>
          <a:noFill/>
          <a:ln w="9525">
            <a:noFill/>
            <a:miter lim="800000"/>
            <a:headEnd/>
            <a:tailEnd/>
          </a:ln>
        </p:spPr>
        <p:txBody>
          <a:bodyPr wrap="square" lIns="0" tIns="0" rIns="0" bIns="0" anchor="b" anchorCtr="0">
            <a:noAutofit/>
          </a:bodyPr>
          <a:lstStyle/>
          <a:p>
            <a:pPr eaLnBrk="0" hangingPunct="0">
              <a:buClr>
                <a:schemeClr val="accent2"/>
              </a:buClr>
              <a:defRPr/>
            </a:pPr>
            <a:r>
              <a:rPr lang="en-US" sz="675" dirty="0"/>
              <a:t>Source: American Community Survey (left); New York State Department of Health Vital Stats</a:t>
            </a:r>
            <a:endParaRPr lang="en-US" altLang="ko-KR" sz="675" kern="0" dirty="0"/>
          </a:p>
        </p:txBody>
      </p:sp>
      <p:grpSp>
        <p:nvGrpSpPr>
          <p:cNvPr id="5" name="Group 4"/>
          <p:cNvGrpSpPr/>
          <p:nvPr/>
        </p:nvGrpSpPr>
        <p:grpSpPr>
          <a:xfrm>
            <a:off x="2878252" y="1587341"/>
            <a:ext cx="3900419" cy="3833100"/>
            <a:chOff x="894647" y="1068722"/>
            <a:chExt cx="5200559" cy="5110799"/>
          </a:xfrm>
        </p:grpSpPr>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t="12457" b="7932"/>
            <a:stretch/>
          </p:blipFill>
          <p:spPr>
            <a:xfrm>
              <a:off x="894647" y="1068722"/>
              <a:ext cx="4669602" cy="4857007"/>
            </a:xfrm>
            <a:prstGeom prst="rect">
              <a:avLst/>
            </a:prstGeom>
          </p:spPr>
        </p:pic>
        <p:sp>
          <p:nvSpPr>
            <p:cNvPr id="8" name="Plain textbox">
              <a:extLst>
                <a:ext uri="{FF2B5EF4-FFF2-40B4-BE49-F238E27FC236}">
                  <a16:creationId xmlns:a16="http://schemas.microsoft.com/office/drawing/2014/main" id="{1CCD1036-19A4-4E4C-A175-9D900B50B39B}"/>
                </a:ext>
              </a:extLst>
            </p:cNvPr>
            <p:cNvSpPr txBox="1"/>
            <p:nvPr>
              <p:custDataLst>
                <p:tags r:id="rId4"/>
              </p:custDataLst>
            </p:nvPr>
          </p:nvSpPr>
          <p:spPr bwMode="auto">
            <a:xfrm>
              <a:off x="1163664" y="5933300"/>
              <a:ext cx="4931542" cy="246221"/>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defTabSz="685800" eaLnBrk="0" fontAlgn="base" hangingPunct="0">
                <a:spcBef>
                  <a:spcPct val="35000"/>
                </a:spcBef>
                <a:spcAft>
                  <a:spcPct val="15000"/>
                </a:spcAft>
                <a:buClr>
                  <a:schemeClr val="tx2"/>
                </a:buClr>
              </a:pPr>
              <a:r>
                <a:rPr lang="en-US" sz="1200" b="1" kern="0" dirty="0">
                  <a:solidFill>
                    <a:schemeClr val="dk2"/>
                  </a:solidFill>
                </a:rPr>
                <a:t>Low socioeconomic status in blue</a:t>
              </a:r>
            </a:p>
          </p:txBody>
        </p:sp>
      </p:grpSp>
      <p:grpSp>
        <p:nvGrpSpPr>
          <p:cNvPr id="6" name="Group 5"/>
          <p:cNvGrpSpPr/>
          <p:nvPr/>
        </p:nvGrpSpPr>
        <p:grpSpPr>
          <a:xfrm>
            <a:off x="5035699" y="1587341"/>
            <a:ext cx="3884867" cy="3857402"/>
            <a:chOff x="6222568" y="1036320"/>
            <a:chExt cx="5179823" cy="5143203"/>
          </a:xfrm>
        </p:grpSpPr>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t="11913" b="5705"/>
            <a:stretch/>
          </p:blipFill>
          <p:spPr>
            <a:xfrm>
              <a:off x="6222568" y="1036320"/>
              <a:ext cx="5179823" cy="4892635"/>
            </a:xfrm>
            <a:prstGeom prst="rect">
              <a:avLst/>
            </a:prstGeom>
          </p:spPr>
        </p:pic>
        <p:sp>
          <p:nvSpPr>
            <p:cNvPr id="12" name="Plain textbox">
              <a:extLst>
                <a:ext uri="{FF2B5EF4-FFF2-40B4-BE49-F238E27FC236}">
                  <a16:creationId xmlns:a16="http://schemas.microsoft.com/office/drawing/2014/main" id="{1CCD1036-19A4-4E4C-A175-9D900B50B39B}"/>
                </a:ext>
              </a:extLst>
            </p:cNvPr>
            <p:cNvSpPr txBox="1"/>
            <p:nvPr>
              <p:custDataLst>
                <p:tags r:id="rId3"/>
              </p:custDataLst>
            </p:nvPr>
          </p:nvSpPr>
          <p:spPr bwMode="auto">
            <a:xfrm>
              <a:off x="6356657" y="5933302"/>
              <a:ext cx="3659122" cy="246221"/>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defTabSz="685800" eaLnBrk="0" fontAlgn="base" hangingPunct="0">
                <a:spcBef>
                  <a:spcPct val="35000"/>
                </a:spcBef>
                <a:spcAft>
                  <a:spcPct val="15000"/>
                </a:spcAft>
                <a:buClr>
                  <a:schemeClr val="tx2"/>
                </a:buClr>
              </a:pPr>
              <a:r>
                <a:rPr lang="en-US" sz="1200" b="1" kern="0" dirty="0">
                  <a:solidFill>
                    <a:schemeClr val="dk2"/>
                  </a:solidFill>
                </a:rPr>
                <a:t>High Years of Potential Life Lost in blue</a:t>
              </a:r>
            </a:p>
          </p:txBody>
        </p:sp>
      </p:grpSp>
      <p:sp>
        <p:nvSpPr>
          <p:cNvPr id="4" name="Footer Placeholder 3"/>
          <p:cNvSpPr>
            <a:spLocks noGrp="1"/>
          </p:cNvSpPr>
          <p:nvPr>
            <p:ph type="ftr" sz="quarter" idx="11"/>
          </p:nvPr>
        </p:nvSpPr>
        <p:spPr/>
        <p:txBody>
          <a:bodyPr/>
          <a:lstStyle/>
          <a:p>
            <a:r>
              <a:rPr lang="en-US" dirty="0"/>
              <a:t>CommonGroundHealth.org</a:t>
            </a:r>
          </a:p>
        </p:txBody>
      </p:sp>
      <p:sp>
        <p:nvSpPr>
          <p:cNvPr id="2" name="Date Placeholder 1">
            <a:extLst>
              <a:ext uri="{FF2B5EF4-FFF2-40B4-BE49-F238E27FC236}">
                <a16:creationId xmlns:a16="http://schemas.microsoft.com/office/drawing/2014/main" id="{92AAE581-A739-4839-A97F-94B5EE5226FA}"/>
              </a:ext>
            </a:extLst>
          </p:cNvPr>
          <p:cNvSpPr>
            <a:spLocks noGrp="1"/>
          </p:cNvSpPr>
          <p:nvPr>
            <p:ph type="dt" sz="half" idx="10"/>
          </p:nvPr>
        </p:nvSpPr>
        <p:spPr/>
        <p:txBody>
          <a:bodyPr/>
          <a:lstStyle/>
          <a:p>
            <a:r>
              <a:rPr lang="en-US" dirty="0"/>
              <a:t>12/21/2021</a:t>
            </a:r>
          </a:p>
        </p:txBody>
      </p:sp>
      <p:sp>
        <p:nvSpPr>
          <p:cNvPr id="3" name="Slide Number Placeholder 2">
            <a:extLst>
              <a:ext uri="{FF2B5EF4-FFF2-40B4-BE49-F238E27FC236}">
                <a16:creationId xmlns:a16="http://schemas.microsoft.com/office/drawing/2014/main" id="{928DA544-15D6-4E7B-9736-073D0C7FB9C3}"/>
              </a:ext>
            </a:extLst>
          </p:cNvPr>
          <p:cNvSpPr>
            <a:spLocks noGrp="1"/>
          </p:cNvSpPr>
          <p:nvPr>
            <p:ph type="sldNum" sz="quarter" idx="12"/>
          </p:nvPr>
        </p:nvSpPr>
        <p:spPr/>
        <p:txBody>
          <a:bodyPr/>
          <a:lstStyle/>
          <a:p>
            <a:fld id="{2F7FB89A-AE8B-684F-912B-1737333371D5}" type="slidenum">
              <a:rPr lang="en-US" smtClean="0"/>
              <a:t>11</a:t>
            </a:fld>
            <a:endParaRPr lang="en-US" dirty="0"/>
          </a:p>
        </p:txBody>
      </p:sp>
    </p:spTree>
    <p:custDataLst>
      <p:tags r:id="rId1"/>
    </p:custDataLst>
    <p:extLst>
      <p:ext uri="{BB962C8B-B14F-4D97-AF65-F5344CB8AC3E}">
        <p14:creationId xmlns:p14="http://schemas.microsoft.com/office/powerpoint/2010/main" val="26471569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ooter Placeholder 68"/>
          <p:cNvSpPr>
            <a:spLocks noGrp="1"/>
          </p:cNvSpPr>
          <p:nvPr>
            <p:ph type="ftr" sz="quarter" idx="11"/>
          </p:nvPr>
        </p:nvSpPr>
        <p:spPr/>
        <p:txBody>
          <a:bodyPr/>
          <a:lstStyle/>
          <a:p>
            <a:pPr defTabSz="685800">
              <a:defRPr/>
            </a:pPr>
            <a:r>
              <a:rPr lang="en-US" sz="750" b="0" dirty="0">
                <a:solidFill>
                  <a:srgbClr val="4A4B4D">
                    <a:tint val="75000"/>
                  </a:srgbClr>
                </a:solidFill>
                <a:latin typeface="Verdana"/>
              </a:rPr>
              <a:t>CommonGroundHealth.org</a:t>
            </a:r>
          </a:p>
        </p:txBody>
      </p:sp>
      <p:sp>
        <p:nvSpPr>
          <p:cNvPr id="5" name="Slide Number Placeholder 4">
            <a:extLst>
              <a:ext uri="{FF2B5EF4-FFF2-40B4-BE49-F238E27FC236}">
                <a16:creationId xmlns:a16="http://schemas.microsoft.com/office/drawing/2014/main" id="{F1B49694-7FDB-439D-8EFE-689ABCBF351A}"/>
              </a:ext>
            </a:extLst>
          </p:cNvPr>
          <p:cNvSpPr>
            <a:spLocks noGrp="1"/>
          </p:cNvSpPr>
          <p:nvPr>
            <p:ph type="sldNum" sz="quarter" idx="12"/>
          </p:nvPr>
        </p:nvSpPr>
        <p:spPr/>
        <p:txBody>
          <a:bodyPr/>
          <a:lstStyle/>
          <a:p>
            <a:pPr defTabSz="685800">
              <a:defRPr/>
            </a:pPr>
            <a:fld id="{24497D27-B003-41D7-8BCE-7BFCC4084073}" type="slidenum">
              <a:rPr lang="en-US" sz="750" b="0">
                <a:solidFill>
                  <a:srgbClr val="4A4B4D">
                    <a:tint val="75000"/>
                  </a:srgbClr>
                </a:solidFill>
                <a:latin typeface="Verdana"/>
              </a:rPr>
              <a:pPr defTabSz="685800">
                <a:defRPr/>
              </a:pPr>
              <a:t>12</a:t>
            </a:fld>
            <a:endParaRPr lang="en-US" sz="750" b="0" dirty="0">
              <a:solidFill>
                <a:srgbClr val="4A4B4D">
                  <a:tint val="75000"/>
                </a:srgbClr>
              </a:solidFill>
              <a:latin typeface="Verdana"/>
            </a:endParaRPr>
          </a:p>
        </p:txBody>
      </p:sp>
      <p:sp>
        <p:nvSpPr>
          <p:cNvPr id="2" name="Title 1">
            <a:extLst>
              <a:ext uri="{FF2B5EF4-FFF2-40B4-BE49-F238E27FC236}">
                <a16:creationId xmlns:a16="http://schemas.microsoft.com/office/drawing/2014/main" id="{94774B7C-615C-43A9-AE01-7BAF493CF932}"/>
              </a:ext>
            </a:extLst>
          </p:cNvPr>
          <p:cNvSpPr>
            <a:spLocks noGrp="1"/>
          </p:cNvSpPr>
          <p:nvPr>
            <p:ph type="title"/>
          </p:nvPr>
        </p:nvSpPr>
        <p:spPr>
          <a:xfrm>
            <a:off x="214640" y="1200150"/>
            <a:ext cx="8713530" cy="776568"/>
          </a:xfrm>
        </p:spPr>
        <p:txBody>
          <a:bodyPr/>
          <a:lstStyle/>
          <a:p>
            <a:r>
              <a:rPr lang="en-US" dirty="0"/>
              <a:t>African Americans in our region are:</a:t>
            </a:r>
          </a:p>
        </p:txBody>
      </p:sp>
      <p:sp>
        <p:nvSpPr>
          <p:cNvPr id="16" name="TextBox 15">
            <a:extLst>
              <a:ext uri="{FF2B5EF4-FFF2-40B4-BE49-F238E27FC236}">
                <a16:creationId xmlns:a16="http://schemas.microsoft.com/office/drawing/2014/main" id="{BF176025-A304-4D1F-92C8-EEB21B30EDB6}"/>
              </a:ext>
            </a:extLst>
          </p:cNvPr>
          <p:cNvSpPr txBox="1"/>
          <p:nvPr/>
        </p:nvSpPr>
        <p:spPr>
          <a:xfrm>
            <a:off x="1288911" y="2297425"/>
            <a:ext cx="3088849" cy="1338828"/>
          </a:xfrm>
          <a:prstGeom prst="rect">
            <a:avLst/>
          </a:prstGeom>
          <a:noFill/>
        </p:spPr>
        <p:txBody>
          <a:bodyPr wrap="square" lIns="0" tIns="0" rIns="0" bIns="0">
            <a:spAutoFit/>
          </a:bodyPr>
          <a:lstStyle/>
          <a:p>
            <a:pPr defTabSz="685800">
              <a:defRPr/>
            </a:pPr>
            <a:r>
              <a:rPr lang="en-US" sz="1500" dirty="0">
                <a:solidFill>
                  <a:srgbClr val="4A4B4D"/>
                </a:solidFill>
                <a:latin typeface="Verdana"/>
              </a:rPr>
              <a:t>Nearly </a:t>
            </a:r>
          </a:p>
          <a:p>
            <a:pPr defTabSz="685800">
              <a:defRPr/>
            </a:pPr>
            <a:r>
              <a:rPr lang="en-US" sz="2100" b="1" dirty="0">
                <a:solidFill>
                  <a:srgbClr val="115C85"/>
                </a:solidFill>
                <a:latin typeface="Verdana"/>
              </a:rPr>
              <a:t>6 times</a:t>
            </a:r>
          </a:p>
          <a:p>
            <a:pPr defTabSz="685800">
              <a:defRPr/>
            </a:pPr>
            <a:r>
              <a:rPr lang="en-US" sz="1500" dirty="0">
                <a:solidFill>
                  <a:srgbClr val="4A4B4D"/>
                </a:solidFill>
                <a:latin typeface="Verdana"/>
              </a:rPr>
              <a:t>as likely to wind up in Emergency Room due to </a:t>
            </a:r>
            <a:r>
              <a:rPr lang="en-US" sz="2100" b="1" dirty="0">
                <a:solidFill>
                  <a:srgbClr val="115C85"/>
                </a:solidFill>
                <a:latin typeface="Verdana"/>
              </a:rPr>
              <a:t>asthma</a:t>
            </a:r>
            <a:endParaRPr lang="en-US" sz="1500" b="1" dirty="0">
              <a:solidFill>
                <a:srgbClr val="115C85"/>
              </a:solidFill>
              <a:latin typeface="Verdana"/>
            </a:endParaRPr>
          </a:p>
        </p:txBody>
      </p:sp>
      <p:sp>
        <p:nvSpPr>
          <p:cNvPr id="18" name="TextBox 17">
            <a:extLst>
              <a:ext uri="{FF2B5EF4-FFF2-40B4-BE49-F238E27FC236}">
                <a16:creationId xmlns:a16="http://schemas.microsoft.com/office/drawing/2014/main" id="{DF6A34ED-C0AB-4E4F-B80F-4C9A59A9DD77}"/>
              </a:ext>
            </a:extLst>
          </p:cNvPr>
          <p:cNvSpPr txBox="1"/>
          <p:nvPr/>
        </p:nvSpPr>
        <p:spPr>
          <a:xfrm>
            <a:off x="1288912" y="4128943"/>
            <a:ext cx="2376873" cy="1338828"/>
          </a:xfrm>
          <a:prstGeom prst="rect">
            <a:avLst/>
          </a:prstGeom>
          <a:noFill/>
        </p:spPr>
        <p:txBody>
          <a:bodyPr wrap="square" lIns="0" tIns="0" rIns="0" bIns="0">
            <a:spAutoFit/>
          </a:bodyPr>
          <a:lstStyle/>
          <a:p>
            <a:pPr defTabSz="685800">
              <a:defRPr/>
            </a:pPr>
            <a:r>
              <a:rPr lang="en-US" sz="1500" dirty="0">
                <a:solidFill>
                  <a:srgbClr val="4A4B4D"/>
                </a:solidFill>
                <a:latin typeface="Verdana"/>
              </a:rPr>
              <a:t>Nearly </a:t>
            </a:r>
          </a:p>
          <a:p>
            <a:pPr defTabSz="685800">
              <a:defRPr/>
            </a:pPr>
            <a:r>
              <a:rPr lang="en-US" sz="2100" b="1" dirty="0">
                <a:solidFill>
                  <a:srgbClr val="115C85"/>
                </a:solidFill>
                <a:latin typeface="Verdana"/>
              </a:rPr>
              <a:t>6 times</a:t>
            </a:r>
          </a:p>
          <a:p>
            <a:pPr defTabSz="685800">
              <a:defRPr/>
            </a:pPr>
            <a:r>
              <a:rPr lang="en-US" sz="1500" dirty="0">
                <a:solidFill>
                  <a:srgbClr val="4A4B4D"/>
                </a:solidFill>
                <a:latin typeface="Verdana"/>
              </a:rPr>
              <a:t>as likely to be admitted to the hospital due to </a:t>
            </a:r>
            <a:r>
              <a:rPr lang="en-US" sz="2100" b="1" dirty="0">
                <a:solidFill>
                  <a:srgbClr val="115C85"/>
                </a:solidFill>
                <a:latin typeface="Verdana"/>
              </a:rPr>
              <a:t>hypertension</a:t>
            </a:r>
            <a:endParaRPr lang="en-US" sz="1500" b="1" dirty="0">
              <a:solidFill>
                <a:srgbClr val="115C85"/>
              </a:solidFill>
              <a:latin typeface="Verdana"/>
            </a:endParaRPr>
          </a:p>
        </p:txBody>
      </p:sp>
      <p:sp>
        <p:nvSpPr>
          <p:cNvPr id="20" name="TextBox 19">
            <a:extLst>
              <a:ext uri="{FF2B5EF4-FFF2-40B4-BE49-F238E27FC236}">
                <a16:creationId xmlns:a16="http://schemas.microsoft.com/office/drawing/2014/main" id="{5996B5DA-303C-4E03-A30E-112CF103464A}"/>
              </a:ext>
            </a:extLst>
          </p:cNvPr>
          <p:cNvSpPr txBox="1"/>
          <p:nvPr/>
        </p:nvSpPr>
        <p:spPr>
          <a:xfrm>
            <a:off x="4923835" y="2297425"/>
            <a:ext cx="3138242" cy="1431161"/>
          </a:xfrm>
          <a:prstGeom prst="rect">
            <a:avLst/>
          </a:prstGeom>
          <a:noFill/>
        </p:spPr>
        <p:txBody>
          <a:bodyPr wrap="square" lIns="0" tIns="0" rIns="0" bIns="0">
            <a:spAutoFit/>
          </a:bodyPr>
          <a:lstStyle/>
          <a:p>
            <a:pPr defTabSz="685800">
              <a:defRPr/>
            </a:pPr>
            <a:r>
              <a:rPr lang="en-US" sz="1500" dirty="0">
                <a:solidFill>
                  <a:srgbClr val="4A4B4D"/>
                </a:solidFill>
                <a:latin typeface="Verdana"/>
              </a:rPr>
              <a:t>More than </a:t>
            </a:r>
          </a:p>
          <a:p>
            <a:pPr defTabSz="685800">
              <a:defRPr/>
            </a:pPr>
            <a:r>
              <a:rPr lang="en-US" sz="2100" b="1" dirty="0">
                <a:solidFill>
                  <a:srgbClr val="115C85"/>
                </a:solidFill>
                <a:latin typeface="Verdana"/>
              </a:rPr>
              <a:t>3 times </a:t>
            </a:r>
          </a:p>
          <a:p>
            <a:pPr defTabSz="685800">
              <a:defRPr/>
            </a:pPr>
            <a:r>
              <a:rPr lang="en-US" sz="1500" dirty="0">
                <a:solidFill>
                  <a:srgbClr val="4A4B4D"/>
                </a:solidFill>
                <a:latin typeface="Verdana"/>
              </a:rPr>
              <a:t>as likely to have</a:t>
            </a:r>
            <a:br>
              <a:rPr lang="en-US" sz="1500" dirty="0">
                <a:solidFill>
                  <a:srgbClr val="4A4B4D"/>
                </a:solidFill>
                <a:latin typeface="Verdana"/>
              </a:rPr>
            </a:br>
            <a:r>
              <a:rPr lang="en-US" sz="2100" b="1" dirty="0">
                <a:solidFill>
                  <a:srgbClr val="115C85"/>
                </a:solidFill>
                <a:latin typeface="Verdana"/>
              </a:rPr>
              <a:t>infant die within a year of birth</a:t>
            </a:r>
            <a:endParaRPr lang="en-US" sz="1500" b="1" dirty="0">
              <a:solidFill>
                <a:srgbClr val="115C85"/>
              </a:solidFill>
              <a:latin typeface="Verdana"/>
            </a:endParaRPr>
          </a:p>
        </p:txBody>
      </p:sp>
      <p:cxnSp>
        <p:nvCxnSpPr>
          <p:cNvPr id="23" name="Straight Connector 22">
            <a:extLst>
              <a:ext uri="{FF2B5EF4-FFF2-40B4-BE49-F238E27FC236}">
                <a16:creationId xmlns:a16="http://schemas.microsoft.com/office/drawing/2014/main" id="{9C2EDAE1-FF29-44E3-B517-EEE9A8903AEF}"/>
              </a:ext>
            </a:extLst>
          </p:cNvPr>
          <p:cNvCxnSpPr/>
          <p:nvPr/>
        </p:nvCxnSpPr>
        <p:spPr>
          <a:xfrm>
            <a:off x="4572000" y="2028825"/>
            <a:ext cx="0" cy="3629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CF4A5A-8408-4A76-9DF5-E61AB62C5D48}"/>
              </a:ext>
            </a:extLst>
          </p:cNvPr>
          <p:cNvCxnSpPr>
            <a:cxnSpLocks/>
          </p:cNvCxnSpPr>
          <p:nvPr/>
        </p:nvCxnSpPr>
        <p:spPr>
          <a:xfrm>
            <a:off x="742950" y="3833813"/>
            <a:ext cx="768667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176025-A304-4D1F-92C8-EEB21B30EDB6}"/>
              </a:ext>
            </a:extLst>
          </p:cNvPr>
          <p:cNvSpPr txBox="1"/>
          <p:nvPr/>
        </p:nvSpPr>
        <p:spPr>
          <a:xfrm>
            <a:off x="4923836" y="4128943"/>
            <a:ext cx="2391365" cy="1338828"/>
          </a:xfrm>
          <a:prstGeom prst="rect">
            <a:avLst/>
          </a:prstGeom>
          <a:noFill/>
        </p:spPr>
        <p:txBody>
          <a:bodyPr wrap="square" lIns="0" tIns="0" rIns="0" bIns="0">
            <a:spAutoFit/>
          </a:bodyPr>
          <a:lstStyle/>
          <a:p>
            <a:pPr defTabSz="685800">
              <a:defRPr/>
            </a:pPr>
            <a:r>
              <a:rPr lang="en-US" sz="1500" dirty="0">
                <a:solidFill>
                  <a:srgbClr val="4A4B4D"/>
                </a:solidFill>
                <a:latin typeface="Verdana"/>
              </a:rPr>
              <a:t>Nearly </a:t>
            </a:r>
          </a:p>
          <a:p>
            <a:pPr defTabSz="685800">
              <a:defRPr/>
            </a:pPr>
            <a:r>
              <a:rPr lang="en-US" sz="2100" b="1" dirty="0">
                <a:solidFill>
                  <a:srgbClr val="115C85"/>
                </a:solidFill>
                <a:latin typeface="Verdana"/>
              </a:rPr>
              <a:t>4 times</a:t>
            </a:r>
          </a:p>
          <a:p>
            <a:pPr defTabSz="685800">
              <a:defRPr/>
            </a:pPr>
            <a:r>
              <a:rPr lang="en-US" sz="1500" dirty="0">
                <a:solidFill>
                  <a:srgbClr val="4A4B4D"/>
                </a:solidFill>
                <a:latin typeface="Verdana"/>
              </a:rPr>
              <a:t>as likely to be admitted to the hospital due to       </a:t>
            </a:r>
            <a:r>
              <a:rPr lang="en-US" sz="2100" b="1" dirty="0">
                <a:solidFill>
                  <a:srgbClr val="115C85"/>
                </a:solidFill>
                <a:latin typeface="Verdana"/>
              </a:rPr>
              <a:t>diabetes</a:t>
            </a:r>
            <a:endParaRPr lang="en-US" sz="1500" b="1" dirty="0">
              <a:solidFill>
                <a:srgbClr val="115C85"/>
              </a:solidFill>
              <a:latin typeface="Verdana"/>
            </a:endParaRPr>
          </a:p>
        </p:txBody>
      </p:sp>
      <p:sp>
        <p:nvSpPr>
          <p:cNvPr id="3" name="Date Placeholder 2">
            <a:extLst>
              <a:ext uri="{FF2B5EF4-FFF2-40B4-BE49-F238E27FC236}">
                <a16:creationId xmlns:a16="http://schemas.microsoft.com/office/drawing/2014/main" id="{D7921D93-2E36-455B-B524-904E6A43E320}"/>
              </a:ext>
            </a:extLst>
          </p:cNvPr>
          <p:cNvSpPr>
            <a:spLocks noGrp="1"/>
          </p:cNvSpPr>
          <p:nvPr>
            <p:ph type="dt" sz="half" idx="10"/>
          </p:nvPr>
        </p:nvSpPr>
        <p:spPr/>
        <p:txBody>
          <a:bodyPr/>
          <a:lstStyle/>
          <a:p>
            <a:pPr defTabSz="685800">
              <a:defRPr/>
            </a:pPr>
            <a:r>
              <a:rPr lang="en-US" sz="600" b="0" dirty="0">
                <a:solidFill>
                  <a:srgbClr val="4A4B4D">
                    <a:tint val="75000"/>
                  </a:srgbClr>
                </a:solidFill>
                <a:latin typeface="Verdana"/>
              </a:rPr>
              <a:t>12/21/2021</a:t>
            </a:r>
          </a:p>
        </p:txBody>
      </p:sp>
    </p:spTree>
    <p:extLst>
      <p:ext uri="{BB962C8B-B14F-4D97-AF65-F5344CB8AC3E}">
        <p14:creationId xmlns:p14="http://schemas.microsoft.com/office/powerpoint/2010/main" val="3941122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4391F43-5DF4-495D-9045-C80007833158}"/>
              </a:ext>
            </a:extLst>
          </p:cNvPr>
          <p:cNvSpPr>
            <a:spLocks noGrp="1"/>
          </p:cNvSpPr>
          <p:nvPr>
            <p:ph type="ftr" sz="quarter" idx="11"/>
          </p:nvPr>
        </p:nvSpPr>
        <p:spPr>
          <a:xfrm>
            <a:off x="6000750" y="5724306"/>
            <a:ext cx="3143251" cy="173269"/>
          </a:xfrm>
        </p:spPr>
        <p:txBody>
          <a:bodyPr/>
          <a:lstStyle/>
          <a:p>
            <a:pPr defTabSz="685800">
              <a:defRPr/>
            </a:pPr>
            <a:r>
              <a:rPr lang="en-US" sz="750" b="0" dirty="0">
                <a:solidFill>
                  <a:srgbClr val="4A4B4D">
                    <a:tint val="75000"/>
                  </a:srgbClr>
                </a:solidFill>
                <a:latin typeface="Verdana"/>
              </a:rPr>
              <a:t>CommonGroundHealth.org</a:t>
            </a:r>
          </a:p>
        </p:txBody>
      </p:sp>
      <p:sp>
        <p:nvSpPr>
          <p:cNvPr id="5" name="Slide Number Placeholder 4"/>
          <p:cNvSpPr>
            <a:spLocks noGrp="1"/>
          </p:cNvSpPr>
          <p:nvPr>
            <p:ph type="sldNum" sz="quarter" idx="12"/>
          </p:nvPr>
        </p:nvSpPr>
        <p:spPr>
          <a:xfrm>
            <a:off x="8804672" y="894159"/>
            <a:ext cx="338136" cy="305991"/>
          </a:xfrm>
        </p:spPr>
        <p:txBody>
          <a:bodyPr/>
          <a:lstStyle/>
          <a:p>
            <a:pPr defTabSz="685800">
              <a:defRPr/>
            </a:pPr>
            <a:fld id="{24497D27-B003-41D7-8BCE-7BFCC4084073}" type="slidenum">
              <a:rPr lang="en-US" sz="750" b="0">
                <a:solidFill>
                  <a:srgbClr val="4A4B4D">
                    <a:tint val="75000"/>
                  </a:srgbClr>
                </a:solidFill>
                <a:latin typeface="Verdana"/>
              </a:rPr>
              <a:pPr defTabSz="685800">
                <a:defRPr/>
              </a:pPr>
              <a:t>13</a:t>
            </a:fld>
            <a:endParaRPr lang="en-US" sz="750" b="0" dirty="0">
              <a:solidFill>
                <a:srgbClr val="4A4B4D">
                  <a:tint val="75000"/>
                </a:srgbClr>
              </a:solidFill>
              <a:latin typeface="Verdana"/>
            </a:endParaRPr>
          </a:p>
        </p:txBody>
      </p:sp>
      <p:sp>
        <p:nvSpPr>
          <p:cNvPr id="2" name="Title 1"/>
          <p:cNvSpPr>
            <a:spLocks noGrp="1"/>
          </p:cNvSpPr>
          <p:nvPr>
            <p:ph type="title"/>
          </p:nvPr>
        </p:nvSpPr>
        <p:spPr>
          <a:xfrm>
            <a:off x="338138" y="1200150"/>
            <a:ext cx="8466535" cy="776568"/>
          </a:xfrm>
        </p:spPr>
        <p:txBody>
          <a:bodyPr/>
          <a:lstStyle/>
          <a:p>
            <a:r>
              <a:rPr lang="en-US" sz="2400" dirty="0"/>
              <a:t>Black people die younger</a:t>
            </a:r>
            <a:br>
              <a:rPr lang="en-US" sz="2400" dirty="0"/>
            </a:br>
            <a:r>
              <a:rPr lang="en-US" sz="2400" dirty="0"/>
              <a:t>across all socio-economic levels</a:t>
            </a:r>
          </a:p>
        </p:txBody>
      </p:sp>
      <p:pic>
        <p:nvPicPr>
          <p:cNvPr id="7" name="Picture 6"/>
          <p:cNvPicPr>
            <a:picLocks noChangeAspect="1"/>
          </p:cNvPicPr>
          <p:nvPr/>
        </p:nvPicPr>
        <p:blipFill rotWithShape="1">
          <a:blip r:embed="rId3"/>
          <a:srcRect t="12729" b="10460"/>
          <a:stretch/>
        </p:blipFill>
        <p:spPr>
          <a:xfrm>
            <a:off x="-169147" y="-3816704"/>
            <a:ext cx="9017655" cy="3467482"/>
          </a:xfrm>
          <a:prstGeom prst="rect">
            <a:avLst/>
          </a:prstGeom>
        </p:spPr>
      </p:pic>
      <p:cxnSp>
        <p:nvCxnSpPr>
          <p:cNvPr id="15" name="Straight Connector 14">
            <a:extLst>
              <a:ext uri="{FF2B5EF4-FFF2-40B4-BE49-F238E27FC236}">
                <a16:creationId xmlns:a16="http://schemas.microsoft.com/office/drawing/2014/main" id="{33E443F7-E089-4BFA-A2E8-7BE6F2BCE238}"/>
              </a:ext>
            </a:extLst>
          </p:cNvPr>
          <p:cNvCxnSpPr>
            <a:cxnSpLocks/>
          </p:cNvCxnSpPr>
          <p:nvPr/>
        </p:nvCxnSpPr>
        <p:spPr>
          <a:xfrm>
            <a:off x="733647" y="2029490"/>
            <a:ext cx="769531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02C037-DE3D-494C-BC7E-CA11479DACA4}"/>
              </a:ext>
            </a:extLst>
          </p:cNvPr>
          <p:cNvSpPr txBox="1"/>
          <p:nvPr/>
        </p:nvSpPr>
        <p:spPr>
          <a:xfrm>
            <a:off x="336118" y="5666113"/>
            <a:ext cx="7404597" cy="193016"/>
          </a:xfrm>
          <a:prstGeom prst="rect">
            <a:avLst/>
          </a:prstGeom>
          <a:noFill/>
        </p:spPr>
        <p:txBody>
          <a:bodyPr wrap="square" lIns="0" tIns="0" rIns="0" bIns="0" rtlCol="0" anchor="b">
            <a:normAutofit/>
          </a:bodyPr>
          <a:lstStyle/>
          <a:p>
            <a:pPr defTabSz="685800">
              <a:defRPr/>
            </a:pPr>
            <a:r>
              <a:rPr lang="en-US" sz="450" dirty="0">
                <a:solidFill>
                  <a:srgbClr val="BCBEC0"/>
                </a:solidFill>
                <a:latin typeface="Verdana"/>
              </a:rPr>
              <a:t>All rates are age/sex adjusted and shown per 100,000 residents</a:t>
            </a:r>
          </a:p>
          <a:p>
            <a:pPr defTabSz="685800">
              <a:defRPr/>
            </a:pPr>
            <a:r>
              <a:rPr lang="en-US" sz="450" dirty="0">
                <a:solidFill>
                  <a:srgbClr val="BCBEC0"/>
                </a:solidFill>
                <a:latin typeface="Verdana"/>
              </a:rPr>
              <a:t>SOURCE: NYSDOH Vital Statistics for Finger Lakes nine county region 2015-2017; Analysis by Common Ground Health</a:t>
            </a:r>
          </a:p>
        </p:txBody>
      </p:sp>
      <p:graphicFrame>
        <p:nvGraphicFramePr>
          <p:cNvPr id="9" name="Chart 8">
            <a:extLst>
              <a:ext uri="{FF2B5EF4-FFF2-40B4-BE49-F238E27FC236}">
                <a16:creationId xmlns:a16="http://schemas.microsoft.com/office/drawing/2014/main" id="{00000000-0008-0000-0400-000002000000}"/>
              </a:ext>
            </a:extLst>
          </p:cNvPr>
          <p:cNvGraphicFramePr>
            <a:graphicFrameLocks noGrp="1"/>
          </p:cNvGraphicFramePr>
          <p:nvPr/>
        </p:nvGraphicFramePr>
        <p:xfrm>
          <a:off x="1830991" y="2456959"/>
          <a:ext cx="7195202" cy="29972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0000000-0008-0000-0300-000002000000}"/>
              </a:ext>
            </a:extLst>
          </p:cNvPr>
          <p:cNvGraphicFramePr>
            <a:graphicFrameLocks noGrp="1"/>
          </p:cNvGraphicFramePr>
          <p:nvPr/>
        </p:nvGraphicFramePr>
        <p:xfrm>
          <a:off x="644083" y="2387274"/>
          <a:ext cx="2181004" cy="3077502"/>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E577E621-5335-48A7-A41E-854BDEA384B2}"/>
              </a:ext>
            </a:extLst>
          </p:cNvPr>
          <p:cNvCxnSpPr/>
          <p:nvPr/>
        </p:nvCxnSpPr>
        <p:spPr>
          <a:xfrm>
            <a:off x="742951" y="4943475"/>
            <a:ext cx="80617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795ACA-2427-45F5-A7F5-74198D593F7B}"/>
              </a:ext>
            </a:extLst>
          </p:cNvPr>
          <p:cNvSpPr txBox="1"/>
          <p:nvPr/>
        </p:nvSpPr>
        <p:spPr>
          <a:xfrm>
            <a:off x="742950" y="2066214"/>
            <a:ext cx="7686010" cy="300082"/>
          </a:xfrm>
          <a:prstGeom prst="rect">
            <a:avLst/>
          </a:prstGeom>
          <a:noFill/>
        </p:spPr>
        <p:txBody>
          <a:bodyPr wrap="square" rtlCol="0">
            <a:spAutoFit/>
          </a:bodyPr>
          <a:lstStyle/>
          <a:p>
            <a:pPr algn="ctr" defTabSz="685800">
              <a:defRPr/>
            </a:pPr>
            <a:r>
              <a:rPr lang="en-US" sz="1350" b="1" dirty="0">
                <a:solidFill>
                  <a:srgbClr val="4A4B4D"/>
                </a:solidFill>
                <a:latin typeface="Verdana"/>
              </a:rPr>
              <a:t>Years of potential life lost rate</a:t>
            </a:r>
          </a:p>
        </p:txBody>
      </p:sp>
      <p:sp>
        <p:nvSpPr>
          <p:cNvPr id="8" name="TextBox 7"/>
          <p:cNvSpPr txBox="1"/>
          <p:nvPr/>
        </p:nvSpPr>
        <p:spPr>
          <a:xfrm>
            <a:off x="884481" y="2682086"/>
            <a:ext cx="755336" cy="507831"/>
          </a:xfrm>
          <a:prstGeom prst="rect">
            <a:avLst/>
          </a:prstGeom>
          <a:noFill/>
        </p:spPr>
        <p:txBody>
          <a:bodyPr wrap="none" rtlCol="0">
            <a:spAutoFit/>
          </a:bodyPr>
          <a:lstStyle/>
          <a:p>
            <a:pPr algn="ctr" defTabSz="685800">
              <a:defRPr/>
            </a:pPr>
            <a:r>
              <a:rPr lang="en-US" sz="1500" b="1" dirty="0">
                <a:solidFill>
                  <a:srgbClr val="4A4B4D"/>
                </a:solidFill>
                <a:latin typeface="Verdana"/>
              </a:rPr>
              <a:t>67%</a:t>
            </a:r>
            <a:r>
              <a:rPr lang="en-US" sz="1200" b="1" dirty="0">
                <a:solidFill>
                  <a:srgbClr val="4A4B4D"/>
                </a:solidFill>
                <a:latin typeface="Verdana"/>
              </a:rPr>
              <a:t> </a:t>
            </a:r>
            <a:br>
              <a:rPr lang="en-US" sz="1200" b="1" dirty="0">
                <a:solidFill>
                  <a:srgbClr val="4A4B4D"/>
                </a:solidFill>
                <a:latin typeface="Verdana"/>
              </a:rPr>
            </a:br>
            <a:r>
              <a:rPr lang="en-US" sz="1200" dirty="0">
                <a:solidFill>
                  <a:srgbClr val="4A4B4D"/>
                </a:solidFill>
                <a:latin typeface="Verdana"/>
              </a:rPr>
              <a:t>higher</a:t>
            </a:r>
          </a:p>
        </p:txBody>
      </p:sp>
      <p:sp>
        <p:nvSpPr>
          <p:cNvPr id="22" name="TextBox 21">
            <a:extLst>
              <a:ext uri="{FF2B5EF4-FFF2-40B4-BE49-F238E27FC236}">
                <a16:creationId xmlns:a16="http://schemas.microsoft.com/office/drawing/2014/main" id="{C3EB337C-51B8-4604-B87E-3E499FEAEF27}"/>
              </a:ext>
            </a:extLst>
          </p:cNvPr>
          <p:cNvSpPr txBox="1"/>
          <p:nvPr/>
        </p:nvSpPr>
        <p:spPr>
          <a:xfrm>
            <a:off x="693306" y="2428171"/>
            <a:ext cx="2181004" cy="276999"/>
          </a:xfrm>
          <a:prstGeom prst="rect">
            <a:avLst/>
          </a:prstGeom>
          <a:noFill/>
        </p:spPr>
        <p:txBody>
          <a:bodyPr wrap="square" rtlCol="0">
            <a:spAutoFit/>
          </a:bodyPr>
          <a:lstStyle/>
          <a:p>
            <a:pPr algn="ctr" defTabSz="685800">
              <a:defRPr/>
            </a:pPr>
            <a:r>
              <a:rPr lang="en-US" sz="1200" b="1" dirty="0">
                <a:solidFill>
                  <a:srgbClr val="4A4B4D"/>
                </a:solidFill>
                <a:latin typeface="Verdana"/>
              </a:rPr>
              <a:t>Overall</a:t>
            </a:r>
          </a:p>
        </p:txBody>
      </p:sp>
      <p:sp>
        <p:nvSpPr>
          <p:cNvPr id="23" name="TextBox 22">
            <a:extLst>
              <a:ext uri="{FF2B5EF4-FFF2-40B4-BE49-F238E27FC236}">
                <a16:creationId xmlns:a16="http://schemas.microsoft.com/office/drawing/2014/main" id="{753DBB5C-D37E-4A99-BBAD-E4FA0410F97A}"/>
              </a:ext>
            </a:extLst>
          </p:cNvPr>
          <p:cNvSpPr txBox="1"/>
          <p:nvPr/>
        </p:nvSpPr>
        <p:spPr>
          <a:xfrm>
            <a:off x="3822326" y="2428171"/>
            <a:ext cx="4606634" cy="276999"/>
          </a:xfrm>
          <a:prstGeom prst="rect">
            <a:avLst/>
          </a:prstGeom>
          <a:noFill/>
        </p:spPr>
        <p:txBody>
          <a:bodyPr wrap="square" rtlCol="0">
            <a:spAutoFit/>
          </a:bodyPr>
          <a:lstStyle/>
          <a:p>
            <a:pPr algn="ctr" defTabSz="685800">
              <a:defRPr/>
            </a:pPr>
            <a:r>
              <a:rPr lang="en-US" sz="1200" b="1" dirty="0">
                <a:solidFill>
                  <a:srgbClr val="4A4B4D"/>
                </a:solidFill>
                <a:latin typeface="Verdana"/>
              </a:rPr>
              <a:t>By socioeconomic status</a:t>
            </a:r>
          </a:p>
        </p:txBody>
      </p:sp>
      <p:sp>
        <p:nvSpPr>
          <p:cNvPr id="24" name="TextBox 23">
            <a:extLst>
              <a:ext uri="{FF2B5EF4-FFF2-40B4-BE49-F238E27FC236}">
                <a16:creationId xmlns:a16="http://schemas.microsoft.com/office/drawing/2014/main" id="{EA8E8A89-1FAC-4B9A-8B92-B99907696DF4}"/>
              </a:ext>
            </a:extLst>
          </p:cNvPr>
          <p:cNvSpPr txBox="1"/>
          <p:nvPr/>
        </p:nvSpPr>
        <p:spPr>
          <a:xfrm>
            <a:off x="937380" y="4625253"/>
            <a:ext cx="649538" cy="276999"/>
          </a:xfrm>
          <a:prstGeom prst="rect">
            <a:avLst/>
          </a:prstGeom>
          <a:noFill/>
        </p:spPr>
        <p:txBody>
          <a:bodyPr wrap="none" rtlCol="0">
            <a:spAutoFit/>
          </a:bodyPr>
          <a:lstStyle/>
          <a:p>
            <a:pPr algn="ctr" defTabSz="685800">
              <a:defRPr/>
            </a:pPr>
            <a:r>
              <a:rPr lang="en-US" sz="1200" b="1" dirty="0">
                <a:solidFill>
                  <a:srgbClr val="FFFFFF"/>
                </a:solidFill>
                <a:latin typeface="Verdana"/>
              </a:rPr>
              <a:t>Black</a:t>
            </a:r>
            <a:endParaRPr lang="en-US" sz="1200" dirty="0">
              <a:solidFill>
                <a:srgbClr val="FFFFFF"/>
              </a:solidFill>
              <a:latin typeface="Verdana"/>
            </a:endParaRPr>
          </a:p>
        </p:txBody>
      </p:sp>
      <p:sp>
        <p:nvSpPr>
          <p:cNvPr id="25" name="TextBox 24">
            <a:extLst>
              <a:ext uri="{FF2B5EF4-FFF2-40B4-BE49-F238E27FC236}">
                <a16:creationId xmlns:a16="http://schemas.microsoft.com/office/drawing/2014/main" id="{19E00BA2-C1C4-441B-B911-C09D22180BA6}"/>
              </a:ext>
            </a:extLst>
          </p:cNvPr>
          <p:cNvSpPr txBox="1"/>
          <p:nvPr/>
        </p:nvSpPr>
        <p:spPr>
          <a:xfrm>
            <a:off x="1877968" y="4625253"/>
            <a:ext cx="692818" cy="276999"/>
          </a:xfrm>
          <a:prstGeom prst="rect">
            <a:avLst/>
          </a:prstGeom>
          <a:noFill/>
        </p:spPr>
        <p:txBody>
          <a:bodyPr wrap="none" rtlCol="0">
            <a:spAutoFit/>
          </a:bodyPr>
          <a:lstStyle/>
          <a:p>
            <a:pPr algn="ctr" defTabSz="685800">
              <a:defRPr/>
            </a:pPr>
            <a:r>
              <a:rPr lang="en-US" sz="1200" b="1" dirty="0">
                <a:solidFill>
                  <a:srgbClr val="FFFFFF"/>
                </a:solidFill>
                <a:latin typeface="Verdana"/>
              </a:rPr>
              <a:t>White</a:t>
            </a:r>
            <a:endParaRPr lang="en-US" sz="1200" dirty="0">
              <a:solidFill>
                <a:srgbClr val="FFFFFF"/>
              </a:solidFill>
              <a:latin typeface="Verdana"/>
            </a:endParaRPr>
          </a:p>
        </p:txBody>
      </p:sp>
      <p:sp>
        <p:nvSpPr>
          <p:cNvPr id="26" name="TextBox 25">
            <a:extLst>
              <a:ext uri="{FF2B5EF4-FFF2-40B4-BE49-F238E27FC236}">
                <a16:creationId xmlns:a16="http://schemas.microsoft.com/office/drawing/2014/main" id="{A1D3A3A8-059A-49E7-A8A5-F71F113D4EF0}"/>
              </a:ext>
            </a:extLst>
          </p:cNvPr>
          <p:cNvSpPr txBox="1"/>
          <p:nvPr/>
        </p:nvSpPr>
        <p:spPr>
          <a:xfrm>
            <a:off x="336118" y="5994397"/>
            <a:ext cx="7404597" cy="193016"/>
          </a:xfrm>
          <a:prstGeom prst="rect">
            <a:avLst/>
          </a:prstGeom>
          <a:noFill/>
        </p:spPr>
        <p:txBody>
          <a:bodyPr wrap="square" lIns="0" tIns="0" rIns="0" bIns="0" rtlCol="0" anchor="b">
            <a:normAutofit/>
          </a:bodyPr>
          <a:lstStyle/>
          <a:p>
            <a:pPr defTabSz="685800">
              <a:defRPr/>
            </a:pPr>
            <a:r>
              <a:rPr lang="en-US" sz="450" dirty="0">
                <a:solidFill>
                  <a:srgbClr val="BCBEC0"/>
                </a:solidFill>
                <a:latin typeface="Verdana"/>
              </a:rPr>
              <a:t>Source: NYSDOH Vital Statistics for Finger Lakes nine county region 2015-2017; Age-Sex Adjusted Analysis by Common Ground Health</a:t>
            </a:r>
          </a:p>
        </p:txBody>
      </p:sp>
      <p:sp>
        <p:nvSpPr>
          <p:cNvPr id="4" name="Date Placeholder 3">
            <a:extLst>
              <a:ext uri="{FF2B5EF4-FFF2-40B4-BE49-F238E27FC236}">
                <a16:creationId xmlns:a16="http://schemas.microsoft.com/office/drawing/2014/main" id="{2806AD31-62C4-4908-A5DE-EFF31FCE4419}"/>
              </a:ext>
            </a:extLst>
          </p:cNvPr>
          <p:cNvSpPr>
            <a:spLocks noGrp="1"/>
          </p:cNvSpPr>
          <p:nvPr>
            <p:ph type="dt" sz="half" idx="10"/>
          </p:nvPr>
        </p:nvSpPr>
        <p:spPr/>
        <p:txBody>
          <a:bodyPr/>
          <a:lstStyle/>
          <a:p>
            <a:pPr defTabSz="685800">
              <a:defRPr/>
            </a:pPr>
            <a:r>
              <a:rPr lang="en-US" sz="600" b="0" dirty="0">
                <a:solidFill>
                  <a:srgbClr val="4A4B4D">
                    <a:tint val="75000"/>
                  </a:srgbClr>
                </a:solidFill>
                <a:latin typeface="Verdana"/>
              </a:rPr>
              <a:t>12/21/2021</a:t>
            </a:r>
          </a:p>
        </p:txBody>
      </p:sp>
    </p:spTree>
    <p:extLst>
      <p:ext uri="{BB962C8B-B14F-4D97-AF65-F5344CB8AC3E}">
        <p14:creationId xmlns:p14="http://schemas.microsoft.com/office/powerpoint/2010/main" val="3644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0000" b="13334"/>
          <a:stretch/>
        </p:blipFill>
        <p:spPr>
          <a:xfrm>
            <a:off x="1892545" y="2135660"/>
            <a:ext cx="5628177" cy="375211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20028" b="13306"/>
          <a:stretch/>
        </p:blipFill>
        <p:spPr>
          <a:xfrm>
            <a:off x="1892545" y="2369946"/>
            <a:ext cx="5628177" cy="3752118"/>
          </a:xfrm>
          <a:prstGeom prst="rect">
            <a:avLst/>
          </a:prstGeom>
        </p:spPr>
      </p:pic>
      <p:sp>
        <p:nvSpPr>
          <p:cNvPr id="8" name="TextBox 7"/>
          <p:cNvSpPr txBox="1"/>
          <p:nvPr/>
        </p:nvSpPr>
        <p:spPr>
          <a:xfrm>
            <a:off x="207336" y="1080415"/>
            <a:ext cx="8692116" cy="923330"/>
          </a:xfrm>
          <a:prstGeom prst="rect">
            <a:avLst/>
          </a:prstGeom>
          <a:noFill/>
        </p:spPr>
        <p:txBody>
          <a:bodyPr wrap="square" rtlCol="0">
            <a:spAutoFit/>
          </a:bodyPr>
          <a:lstStyle/>
          <a:p>
            <a:pPr algn="ctr" defTabSz="685800">
              <a:defRPr/>
            </a:pPr>
            <a:r>
              <a:rPr lang="en-US" sz="2700" b="1" dirty="0">
                <a:latin typeface="Verdana" panose="020B0604030504040204" pitchFamily="34" charset="0"/>
                <a:ea typeface="Verdana" panose="020B0604030504040204" pitchFamily="34" charset="0"/>
              </a:rPr>
              <a:t>Racism undermines all of the </a:t>
            </a:r>
          </a:p>
          <a:p>
            <a:pPr algn="ctr" defTabSz="685800">
              <a:defRPr/>
            </a:pPr>
            <a:r>
              <a:rPr lang="en-US" sz="2700" b="1" dirty="0">
                <a:latin typeface="Verdana" panose="020B0604030504040204" pitchFamily="34" charset="0"/>
                <a:ea typeface="Verdana" panose="020B0604030504040204" pitchFamily="34" charset="0"/>
              </a:rPr>
              <a:t>social determinants of health</a:t>
            </a:r>
          </a:p>
        </p:txBody>
      </p:sp>
      <p:sp>
        <p:nvSpPr>
          <p:cNvPr id="4" name="Date Placeholder 3"/>
          <p:cNvSpPr>
            <a:spLocks noGrp="1"/>
          </p:cNvSpPr>
          <p:nvPr>
            <p:ph type="dt" sz="half" idx="10"/>
          </p:nvPr>
        </p:nvSpPr>
        <p:spPr/>
        <p:txBody>
          <a:bodyPr/>
          <a:lstStyle/>
          <a:p>
            <a:pPr defTabSz="685800">
              <a:defRPr/>
            </a:pPr>
            <a:r>
              <a:rPr lang="en-US" sz="600" b="0" dirty="0">
                <a:solidFill>
                  <a:srgbClr val="4A4B4D">
                    <a:tint val="75000"/>
                  </a:srgbClr>
                </a:solidFill>
                <a:latin typeface="Verdana"/>
              </a:rPr>
              <a:t>12/21/2021</a:t>
            </a:r>
          </a:p>
        </p:txBody>
      </p:sp>
      <p:sp>
        <p:nvSpPr>
          <p:cNvPr id="5" name="Slide Number Placeholder 4"/>
          <p:cNvSpPr>
            <a:spLocks noGrp="1"/>
          </p:cNvSpPr>
          <p:nvPr>
            <p:ph type="sldNum" sz="quarter" idx="12"/>
          </p:nvPr>
        </p:nvSpPr>
        <p:spPr/>
        <p:txBody>
          <a:bodyPr/>
          <a:lstStyle/>
          <a:p>
            <a:pPr defTabSz="685800">
              <a:defRPr/>
            </a:pPr>
            <a:fld id="{24497D27-B003-41D7-8BCE-7BFCC4084073}" type="slidenum">
              <a:rPr lang="en-US" sz="750" b="0">
                <a:solidFill>
                  <a:srgbClr val="4A4B4D">
                    <a:tint val="75000"/>
                  </a:srgbClr>
                </a:solidFill>
                <a:latin typeface="Verdana"/>
              </a:rPr>
              <a:pPr defTabSz="685800">
                <a:defRPr/>
              </a:pPr>
              <a:t>14</a:t>
            </a:fld>
            <a:endParaRPr lang="en-US" sz="750" b="0" dirty="0">
              <a:solidFill>
                <a:srgbClr val="4A4B4D">
                  <a:tint val="75000"/>
                </a:srgbClr>
              </a:solidFill>
              <a:latin typeface="Verdana"/>
            </a:endParaRPr>
          </a:p>
        </p:txBody>
      </p:sp>
      <p:sp>
        <p:nvSpPr>
          <p:cNvPr id="3" name="Footer Placeholder 2">
            <a:extLst>
              <a:ext uri="{FF2B5EF4-FFF2-40B4-BE49-F238E27FC236}">
                <a16:creationId xmlns:a16="http://schemas.microsoft.com/office/drawing/2014/main" id="{48A29763-3621-41BA-9A03-27B2A4290362}"/>
              </a:ext>
            </a:extLst>
          </p:cNvPr>
          <p:cNvSpPr>
            <a:spLocks noGrp="1"/>
          </p:cNvSpPr>
          <p:nvPr>
            <p:ph type="ftr" sz="quarter" idx="11"/>
          </p:nvPr>
        </p:nvSpPr>
        <p:spPr/>
        <p:txBody>
          <a:bodyPr/>
          <a:lstStyle/>
          <a:p>
            <a:pPr defTabSz="685800">
              <a:defRPr/>
            </a:pPr>
            <a:r>
              <a:rPr lang="en-US" sz="750" b="0" dirty="0">
                <a:solidFill>
                  <a:srgbClr val="4A4B4D">
                    <a:tint val="75000"/>
                  </a:srgbClr>
                </a:solidFill>
                <a:latin typeface="Verdana"/>
              </a:rPr>
              <a:t>CommonGroundHealth.org</a:t>
            </a:r>
          </a:p>
        </p:txBody>
      </p:sp>
    </p:spTree>
    <p:extLst>
      <p:ext uri="{BB962C8B-B14F-4D97-AF65-F5344CB8AC3E}">
        <p14:creationId xmlns:p14="http://schemas.microsoft.com/office/powerpoint/2010/main" val="23071912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hlinkClick r:id="rId3">
                  <a:extLst>
                    <a:ext uri="{A12FA001-AC4F-418D-AE19-62706E023703}">
                      <ahyp:hlinkClr xmlns:ahyp="http://schemas.microsoft.com/office/drawing/2018/hyperlinkcolor" val="tx"/>
                    </a:ext>
                  </a:extLst>
                </a:hlinkClick>
              </a:rPr>
              <a:t>www.commonground</a:t>
            </a:r>
            <a:r>
              <a:rPr lang="en-US" dirty="0">
                <a:solidFill>
                  <a:schemeClr val="bg1"/>
                </a:solidFill>
              </a:rPr>
              <a:t> </a:t>
            </a:r>
            <a:r>
              <a:rPr lang="en-US" dirty="0"/>
              <a:t>Download the report </a:t>
            </a:r>
            <a:br>
              <a:rPr lang="en-US" dirty="0"/>
            </a:br>
            <a:br>
              <a:rPr lang="en-US" dirty="0"/>
            </a:br>
            <a:r>
              <a:rPr lang="en-US" sz="3000" dirty="0"/>
              <a:t>www.CommonGroundHealth.org/ColorofHealth</a:t>
            </a:r>
          </a:p>
        </p:txBody>
      </p:sp>
      <p:sp>
        <p:nvSpPr>
          <p:cNvPr id="3" name="Footer Placeholder 2"/>
          <p:cNvSpPr>
            <a:spLocks noGrp="1"/>
          </p:cNvSpPr>
          <p:nvPr>
            <p:ph type="ftr" sz="quarter" idx="11"/>
          </p:nvPr>
        </p:nvSpPr>
        <p:spPr/>
        <p:txBody>
          <a:bodyPr/>
          <a:lstStyle/>
          <a:p>
            <a:pPr defTabSz="685800">
              <a:defRPr/>
            </a:pPr>
            <a:r>
              <a:rPr lang="en-US" sz="750" b="0" dirty="0">
                <a:solidFill>
                  <a:srgbClr val="FFFFFF">
                    <a:tint val="75000"/>
                  </a:srgbClr>
                </a:solidFill>
                <a:latin typeface="Verdana"/>
              </a:rPr>
              <a:t>CommonGroundHealth.org</a:t>
            </a:r>
          </a:p>
        </p:txBody>
      </p:sp>
      <p:sp>
        <p:nvSpPr>
          <p:cNvPr id="4" name="Slide Number Placeholder 3"/>
          <p:cNvSpPr>
            <a:spLocks noGrp="1"/>
          </p:cNvSpPr>
          <p:nvPr>
            <p:ph type="sldNum" sz="quarter" idx="12"/>
          </p:nvPr>
        </p:nvSpPr>
        <p:spPr/>
        <p:txBody>
          <a:bodyPr/>
          <a:lstStyle/>
          <a:p>
            <a:pPr defTabSz="685800">
              <a:defRPr/>
            </a:pPr>
            <a:fld id="{2F7FB89A-AE8B-684F-912B-1737333371D5}" type="slidenum">
              <a:rPr lang="en-US" sz="750" b="0">
                <a:solidFill>
                  <a:srgbClr val="FFFFFF">
                    <a:tint val="75000"/>
                  </a:srgbClr>
                </a:solidFill>
                <a:latin typeface="Verdana"/>
              </a:rPr>
              <a:pPr defTabSz="685800">
                <a:defRPr/>
              </a:pPr>
              <a:t>15</a:t>
            </a:fld>
            <a:endParaRPr lang="en-US" sz="750" b="0" dirty="0">
              <a:solidFill>
                <a:srgbClr val="FFFFFF">
                  <a:tint val="75000"/>
                </a:srgbClr>
              </a:solidFill>
              <a:latin typeface="Verdana"/>
            </a:endParaRPr>
          </a:p>
        </p:txBody>
      </p:sp>
      <p:sp>
        <p:nvSpPr>
          <p:cNvPr id="5" name="Date Placeholder 4">
            <a:extLst>
              <a:ext uri="{FF2B5EF4-FFF2-40B4-BE49-F238E27FC236}">
                <a16:creationId xmlns:a16="http://schemas.microsoft.com/office/drawing/2014/main" id="{72AC0FAF-29B5-47AC-8D8C-EB0B7A9E59FE}"/>
              </a:ext>
            </a:extLst>
          </p:cNvPr>
          <p:cNvSpPr>
            <a:spLocks noGrp="1"/>
          </p:cNvSpPr>
          <p:nvPr>
            <p:ph type="dt" sz="half" idx="13"/>
          </p:nvPr>
        </p:nvSpPr>
        <p:spPr/>
        <p:txBody>
          <a:bodyPr/>
          <a:lstStyle/>
          <a:p>
            <a:pPr defTabSz="685800">
              <a:defRPr/>
            </a:pPr>
            <a:r>
              <a:rPr lang="en-US" sz="600" b="0" dirty="0">
                <a:solidFill>
                  <a:srgbClr val="FFFFFF">
                    <a:tint val="75000"/>
                  </a:srgbClr>
                </a:solidFill>
                <a:latin typeface="Verdana"/>
              </a:rPr>
              <a:t>12/21/2021</a:t>
            </a:r>
          </a:p>
        </p:txBody>
      </p:sp>
    </p:spTree>
    <p:extLst>
      <p:ext uri="{BB962C8B-B14F-4D97-AF65-F5344CB8AC3E}">
        <p14:creationId xmlns:p14="http://schemas.microsoft.com/office/powerpoint/2010/main" val="588341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fontScale="90000"/>
          </a:bodyPr>
          <a:lstStyle/>
          <a:p>
            <a:r>
              <a:rPr lang="en-US" dirty="0">
                <a:latin typeface="Arial" charset="0"/>
                <a:ea typeface="MS PGothic" charset="0"/>
              </a:rPr>
              <a:t>Driving Forces for People Living in Generational Poverty</a:t>
            </a:r>
          </a:p>
        </p:txBody>
      </p:sp>
      <p:sp>
        <p:nvSpPr>
          <p:cNvPr id="19458" name="Rectangle 3"/>
          <p:cNvSpPr>
            <a:spLocks noGrp="1" noChangeArrowheads="1"/>
          </p:cNvSpPr>
          <p:nvPr>
            <p:ph type="body" sz="half" idx="1"/>
          </p:nvPr>
        </p:nvSpPr>
        <p:spPr>
          <a:xfrm>
            <a:off x="217360" y="2509101"/>
            <a:ext cx="4123614" cy="2945922"/>
          </a:xfrm>
        </p:spPr>
        <p:txBody>
          <a:bodyPr/>
          <a:lstStyle/>
          <a:p>
            <a:pPr>
              <a:buFont typeface="Arial" panose="020B0604020202020204" pitchFamily="34" charset="0"/>
              <a:buChar char="•"/>
              <a:defRPr/>
            </a:pPr>
            <a:endParaRPr lang="en-US" sz="4800" dirty="0">
              <a:solidFill>
                <a:srgbClr val="FF0000"/>
              </a:solidFill>
              <a:ea typeface="ＭＳ Ｐゴシック" charset="0"/>
              <a:cs typeface="ＭＳ Ｐゴシック" charset="0"/>
            </a:endParaRPr>
          </a:p>
          <a:p>
            <a:pPr>
              <a:buFont typeface="Arial" panose="020B0604020202020204" pitchFamily="34" charset="0"/>
              <a:buChar char="•"/>
              <a:defRPr/>
            </a:pPr>
            <a:r>
              <a:rPr lang="en-US" sz="4800" dirty="0">
                <a:solidFill>
                  <a:srgbClr val="FF0000"/>
                </a:solidFill>
                <a:ea typeface="ＭＳ Ｐゴシック" charset="0"/>
                <a:cs typeface="ＭＳ Ｐゴシック" charset="0"/>
              </a:rPr>
              <a:t>Survival</a:t>
            </a:r>
          </a:p>
        </p:txBody>
      </p:sp>
      <p:pic>
        <p:nvPicPr>
          <p:cNvPr id="9" name="Content Placeholder 8" descr="A child looking at the camera&#10;&#10;Description automatically generated">
            <a:extLst>
              <a:ext uri="{FF2B5EF4-FFF2-40B4-BE49-F238E27FC236}">
                <a16:creationId xmlns:a16="http://schemas.microsoft.com/office/drawing/2014/main" id="{31672B4E-C029-084B-BB04-3EA8A564DA07}"/>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3741978" y="2597251"/>
            <a:ext cx="4123614" cy="3392610"/>
          </a:xfrm>
        </p:spPr>
      </p:pic>
    </p:spTree>
    <p:extLst>
      <p:ext uri="{BB962C8B-B14F-4D97-AF65-F5344CB8AC3E}">
        <p14:creationId xmlns:p14="http://schemas.microsoft.com/office/powerpoint/2010/main" val="5844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268941" y="274638"/>
            <a:ext cx="8570259" cy="1143000"/>
          </a:xfrm>
        </p:spPr>
        <p:txBody>
          <a:bodyPr>
            <a:noAutofit/>
          </a:bodyPr>
          <a:lstStyle/>
          <a:p>
            <a:r>
              <a:rPr lang="en-US" sz="3900" dirty="0">
                <a:latin typeface="Arial" charset="0"/>
                <a:ea typeface="MS PGothic" charset="0"/>
              </a:rPr>
              <a:t> </a:t>
            </a:r>
            <a:r>
              <a:rPr lang="en-US" sz="3900" dirty="0">
                <a:solidFill>
                  <a:srgbClr val="FF0000"/>
                </a:solidFill>
                <a:latin typeface="Arial" charset="0"/>
                <a:ea typeface="MS PGothic" charset="0"/>
              </a:rPr>
              <a:t>Stressors</a:t>
            </a:r>
            <a:r>
              <a:rPr lang="en-US" sz="3900" dirty="0">
                <a:latin typeface="Arial" charset="0"/>
                <a:ea typeface="MS PGothic" charset="0"/>
              </a:rPr>
              <a:t> of poverty invade the body</a:t>
            </a:r>
          </a:p>
        </p:txBody>
      </p:sp>
      <p:sp>
        <p:nvSpPr>
          <p:cNvPr id="4" name="Striped Right Arrow 3">
            <a:extLst>
              <a:ext uri="{FF2B5EF4-FFF2-40B4-BE49-F238E27FC236}">
                <a16:creationId xmlns:a16="http://schemas.microsoft.com/office/drawing/2014/main" id="{7CF348AB-092D-6D4C-A1E2-9F1ACD68E236}"/>
              </a:ext>
            </a:extLst>
          </p:cNvPr>
          <p:cNvSpPr/>
          <p:nvPr/>
        </p:nvSpPr>
        <p:spPr>
          <a:xfrm>
            <a:off x="2932305" y="2462688"/>
            <a:ext cx="1917940" cy="466164"/>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triped Right Arrow 6">
            <a:extLst>
              <a:ext uri="{FF2B5EF4-FFF2-40B4-BE49-F238E27FC236}">
                <a16:creationId xmlns:a16="http://schemas.microsoft.com/office/drawing/2014/main" id="{FAF277C2-4569-A74D-94CC-CC26672C4E73}"/>
              </a:ext>
            </a:extLst>
          </p:cNvPr>
          <p:cNvSpPr/>
          <p:nvPr/>
        </p:nvSpPr>
        <p:spPr>
          <a:xfrm>
            <a:off x="3140015" y="3349585"/>
            <a:ext cx="1710230" cy="466164"/>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triped Right Arrow 7">
            <a:extLst>
              <a:ext uri="{FF2B5EF4-FFF2-40B4-BE49-F238E27FC236}">
                <a16:creationId xmlns:a16="http://schemas.microsoft.com/office/drawing/2014/main" id="{15B7A050-688F-CA40-A57F-50095BF875CA}"/>
              </a:ext>
            </a:extLst>
          </p:cNvPr>
          <p:cNvSpPr/>
          <p:nvPr/>
        </p:nvSpPr>
        <p:spPr>
          <a:xfrm>
            <a:off x="3019245" y="4657216"/>
            <a:ext cx="1831000" cy="466164"/>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1017C2-2784-5443-AD22-B62A4E2A5B96}"/>
              </a:ext>
            </a:extLst>
          </p:cNvPr>
          <p:cNvSpPr txBox="1"/>
          <p:nvPr/>
        </p:nvSpPr>
        <p:spPr>
          <a:xfrm>
            <a:off x="309973" y="3180956"/>
            <a:ext cx="2312894" cy="769441"/>
          </a:xfrm>
          <a:prstGeom prst="rect">
            <a:avLst/>
          </a:prstGeom>
          <a:noFill/>
        </p:spPr>
        <p:txBody>
          <a:bodyPr wrap="square" rtlCol="0">
            <a:spAutoFit/>
          </a:bodyPr>
          <a:lstStyle/>
          <a:p>
            <a:r>
              <a:rPr lang="en-US" sz="4400" dirty="0"/>
              <a:t>Neurons</a:t>
            </a:r>
          </a:p>
        </p:txBody>
      </p:sp>
      <p:sp>
        <p:nvSpPr>
          <p:cNvPr id="12" name="TextBox 11">
            <a:extLst>
              <a:ext uri="{FF2B5EF4-FFF2-40B4-BE49-F238E27FC236}">
                <a16:creationId xmlns:a16="http://schemas.microsoft.com/office/drawing/2014/main" id="{2855FBCC-A3FB-3740-8FE6-D39AF64F9D5A}"/>
              </a:ext>
            </a:extLst>
          </p:cNvPr>
          <p:cNvSpPr txBox="1"/>
          <p:nvPr/>
        </p:nvSpPr>
        <p:spPr>
          <a:xfrm>
            <a:off x="138023" y="4537318"/>
            <a:ext cx="2657534" cy="769441"/>
          </a:xfrm>
          <a:prstGeom prst="rect">
            <a:avLst/>
          </a:prstGeom>
          <a:noFill/>
        </p:spPr>
        <p:txBody>
          <a:bodyPr wrap="square" rtlCol="0">
            <a:spAutoFit/>
          </a:bodyPr>
          <a:lstStyle/>
          <a:p>
            <a:r>
              <a:rPr lang="en-US" sz="4400" dirty="0"/>
              <a:t>HPA Axis</a:t>
            </a:r>
          </a:p>
        </p:txBody>
      </p:sp>
      <p:sp>
        <p:nvSpPr>
          <p:cNvPr id="13" name="TextBox 12">
            <a:extLst>
              <a:ext uri="{FF2B5EF4-FFF2-40B4-BE49-F238E27FC236}">
                <a16:creationId xmlns:a16="http://schemas.microsoft.com/office/drawing/2014/main" id="{9F69C51D-8B8B-E04C-83D0-F1BA508041EB}"/>
              </a:ext>
            </a:extLst>
          </p:cNvPr>
          <p:cNvSpPr txBox="1"/>
          <p:nvPr/>
        </p:nvSpPr>
        <p:spPr>
          <a:xfrm>
            <a:off x="5064722" y="4490542"/>
            <a:ext cx="3203111" cy="769441"/>
          </a:xfrm>
          <a:prstGeom prst="rect">
            <a:avLst/>
          </a:prstGeom>
          <a:noFill/>
        </p:spPr>
        <p:txBody>
          <a:bodyPr wrap="square" rtlCol="0">
            <a:spAutoFit/>
          </a:bodyPr>
          <a:lstStyle/>
          <a:p>
            <a:r>
              <a:rPr lang="en-US" sz="4400" b="1" dirty="0"/>
              <a:t>CORTISOL</a:t>
            </a:r>
          </a:p>
        </p:txBody>
      </p:sp>
      <p:sp>
        <p:nvSpPr>
          <p:cNvPr id="14" name="TextBox 13">
            <a:extLst>
              <a:ext uri="{FF2B5EF4-FFF2-40B4-BE49-F238E27FC236}">
                <a16:creationId xmlns:a16="http://schemas.microsoft.com/office/drawing/2014/main" id="{B62410F2-1E29-3C4E-9461-6BCBDB6B6C3B}"/>
              </a:ext>
            </a:extLst>
          </p:cNvPr>
          <p:cNvSpPr txBox="1"/>
          <p:nvPr/>
        </p:nvSpPr>
        <p:spPr>
          <a:xfrm>
            <a:off x="5299317" y="3175626"/>
            <a:ext cx="3460377" cy="769441"/>
          </a:xfrm>
          <a:prstGeom prst="rect">
            <a:avLst/>
          </a:prstGeom>
          <a:noFill/>
        </p:spPr>
        <p:txBody>
          <a:bodyPr wrap="square" rtlCol="0">
            <a:spAutoFit/>
          </a:bodyPr>
          <a:lstStyle/>
          <a:p>
            <a:r>
              <a:rPr lang="en-US" sz="4400" dirty="0"/>
              <a:t>HPA Axis</a:t>
            </a:r>
          </a:p>
        </p:txBody>
      </p:sp>
      <p:sp>
        <p:nvSpPr>
          <p:cNvPr id="15" name="TextBox 14">
            <a:extLst>
              <a:ext uri="{FF2B5EF4-FFF2-40B4-BE49-F238E27FC236}">
                <a16:creationId xmlns:a16="http://schemas.microsoft.com/office/drawing/2014/main" id="{2D5227E9-D120-A049-8F38-C967D1860AAE}"/>
              </a:ext>
            </a:extLst>
          </p:cNvPr>
          <p:cNvSpPr txBox="1"/>
          <p:nvPr/>
        </p:nvSpPr>
        <p:spPr>
          <a:xfrm>
            <a:off x="5437684" y="2189450"/>
            <a:ext cx="2312894" cy="769441"/>
          </a:xfrm>
          <a:prstGeom prst="rect">
            <a:avLst/>
          </a:prstGeom>
          <a:noFill/>
        </p:spPr>
        <p:txBody>
          <a:bodyPr wrap="square" rtlCol="0">
            <a:spAutoFit/>
          </a:bodyPr>
          <a:lstStyle/>
          <a:p>
            <a:r>
              <a:rPr lang="en-US" sz="4400" dirty="0"/>
              <a:t>Neurons</a:t>
            </a:r>
          </a:p>
        </p:txBody>
      </p:sp>
      <p:sp>
        <p:nvSpPr>
          <p:cNvPr id="16" name="TextBox 15">
            <a:extLst>
              <a:ext uri="{FF2B5EF4-FFF2-40B4-BE49-F238E27FC236}">
                <a16:creationId xmlns:a16="http://schemas.microsoft.com/office/drawing/2014/main" id="{07720C3C-1C71-F348-ABCB-61AA604660ED}"/>
              </a:ext>
            </a:extLst>
          </p:cNvPr>
          <p:cNvSpPr txBox="1"/>
          <p:nvPr/>
        </p:nvSpPr>
        <p:spPr>
          <a:xfrm>
            <a:off x="452636" y="2247693"/>
            <a:ext cx="1550898" cy="769441"/>
          </a:xfrm>
          <a:prstGeom prst="rect">
            <a:avLst/>
          </a:prstGeom>
          <a:noFill/>
        </p:spPr>
        <p:txBody>
          <a:bodyPr wrap="square" rtlCol="0">
            <a:spAutoFit/>
          </a:bodyPr>
          <a:lstStyle/>
          <a:p>
            <a:r>
              <a:rPr lang="en-US" sz="4400" dirty="0"/>
              <a:t>Stress</a:t>
            </a:r>
          </a:p>
        </p:txBody>
      </p:sp>
    </p:spTree>
    <p:extLst>
      <p:ext uri="{BB962C8B-B14F-4D97-AF65-F5344CB8AC3E}">
        <p14:creationId xmlns:p14="http://schemas.microsoft.com/office/powerpoint/2010/main" val="5519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84993"/>
            <a:ext cx="8229600" cy="1143000"/>
          </a:xfrm>
        </p:spPr>
        <p:txBody>
          <a:bodyPr>
            <a:normAutofit fontScale="90000"/>
          </a:bodyPr>
          <a:lstStyle/>
          <a:p>
            <a:r>
              <a:rPr lang="en-US" sz="8000" dirty="0">
                <a:latin typeface="Arial" charset="0"/>
                <a:ea typeface="MS PGothic" charset="0"/>
              </a:rPr>
              <a:t>CORTISOL</a:t>
            </a:r>
          </a:p>
        </p:txBody>
      </p:sp>
      <p:sp>
        <p:nvSpPr>
          <p:cNvPr id="3" name="Content Placeholder 2"/>
          <p:cNvSpPr>
            <a:spLocks noGrp="1"/>
          </p:cNvSpPr>
          <p:nvPr>
            <p:ph idx="1"/>
          </p:nvPr>
        </p:nvSpPr>
        <p:spPr>
          <a:xfrm>
            <a:off x="207034" y="1399709"/>
            <a:ext cx="8773064" cy="5059362"/>
          </a:xfrm>
        </p:spPr>
        <p:txBody>
          <a:bodyPr>
            <a:normAutofit fontScale="25000" lnSpcReduction="20000"/>
          </a:bodyPr>
          <a:lstStyle/>
          <a:p>
            <a:pPr marL="0" indent="0" algn="ctr">
              <a:buFontTx/>
              <a:buNone/>
            </a:pPr>
            <a:r>
              <a:rPr lang="en-US" dirty="0">
                <a:latin typeface="Arial" charset="0"/>
                <a:ea typeface="MS PGothic" charset="0"/>
              </a:rPr>
              <a:t>    </a:t>
            </a:r>
            <a:r>
              <a:rPr lang="en-US" sz="12800" b="1" dirty="0">
                <a:solidFill>
                  <a:srgbClr val="FFC000"/>
                </a:solidFill>
                <a:latin typeface="Arial" charset="0"/>
                <a:ea typeface="MS PGothic" charset="0"/>
              </a:rPr>
              <a:t>The Stress Hormone</a:t>
            </a:r>
          </a:p>
          <a:p>
            <a:pPr marL="0" indent="0">
              <a:buFontTx/>
              <a:buNone/>
            </a:pPr>
            <a:r>
              <a:rPr lang="en-US" sz="12800" dirty="0">
                <a:latin typeface="Arial" charset="0"/>
                <a:ea typeface="MS PGothic" charset="0"/>
              </a:rPr>
              <a:t>Depression</a:t>
            </a:r>
          </a:p>
          <a:p>
            <a:pPr marL="0" indent="0">
              <a:buFontTx/>
              <a:buNone/>
            </a:pPr>
            <a:r>
              <a:rPr lang="en-US" sz="12800" dirty="0">
                <a:latin typeface="Arial" charset="0"/>
                <a:ea typeface="MS PGothic" charset="0"/>
              </a:rPr>
              <a:t>Trauma                  </a:t>
            </a:r>
          </a:p>
          <a:p>
            <a:pPr marL="0" indent="0">
              <a:buFontTx/>
              <a:buNone/>
            </a:pPr>
            <a:r>
              <a:rPr lang="en-US" sz="12800" dirty="0">
                <a:latin typeface="Arial" charset="0"/>
                <a:ea typeface="MS PGothic" charset="0"/>
              </a:rPr>
              <a:t>Fear</a:t>
            </a:r>
          </a:p>
          <a:p>
            <a:pPr marL="0" indent="0">
              <a:buFontTx/>
              <a:buNone/>
            </a:pPr>
            <a:r>
              <a:rPr lang="en-US" sz="12800" dirty="0">
                <a:latin typeface="Arial" charset="0"/>
                <a:ea typeface="MS PGothic" charset="0"/>
              </a:rPr>
              <a:t>Abuse</a:t>
            </a:r>
          </a:p>
          <a:p>
            <a:pPr marL="0" indent="0">
              <a:buFontTx/>
              <a:buNone/>
            </a:pPr>
            <a:r>
              <a:rPr lang="en-US" sz="12800" dirty="0">
                <a:solidFill>
                  <a:srgbClr val="000000"/>
                </a:solidFill>
                <a:latin typeface="Arial" charset="0"/>
                <a:ea typeface="MS PGothic" charset="0"/>
              </a:rPr>
              <a:t>Fight Flight Freeze</a:t>
            </a:r>
          </a:p>
          <a:p>
            <a:r>
              <a:rPr lang="en-US" sz="11200" dirty="0">
                <a:solidFill>
                  <a:srgbClr val="FF0000"/>
                </a:solidFill>
                <a:latin typeface="Arial" charset="0"/>
                <a:ea typeface="MS PGothic" charset="0"/>
              </a:rPr>
              <a:t>Stress Regulation impaired </a:t>
            </a:r>
          </a:p>
          <a:p>
            <a:r>
              <a:rPr lang="en-US" sz="11200" dirty="0">
                <a:solidFill>
                  <a:srgbClr val="FF0000"/>
                </a:solidFill>
                <a:latin typeface="Arial" charset="0"/>
                <a:ea typeface="MS PGothic" charset="0"/>
              </a:rPr>
              <a:t>Cognitive skills diminished</a:t>
            </a:r>
          </a:p>
          <a:p>
            <a:pPr marL="0" indent="0">
              <a:buFontTx/>
              <a:buNone/>
            </a:pPr>
            <a:endParaRPr lang="en-US" dirty="0">
              <a:latin typeface="Arial" charset="0"/>
              <a:ea typeface="MS PGothic" charset="0"/>
            </a:endParaRPr>
          </a:p>
          <a:p>
            <a:pPr marL="0" indent="0">
              <a:buFontTx/>
              <a:buNone/>
            </a:pPr>
            <a:endParaRPr lang="en-US" dirty="0">
              <a:latin typeface="Arial" charset="0"/>
              <a:ea typeface="MS PGothic" charset="0"/>
            </a:endParaRPr>
          </a:p>
          <a:p>
            <a:pPr marL="0" indent="0">
              <a:buFontTx/>
              <a:buNone/>
            </a:pPr>
            <a:r>
              <a:rPr lang="en-US" dirty="0">
                <a:latin typeface="Arial" charset="0"/>
                <a:ea typeface="MS PGothic" charset="0"/>
              </a:rPr>
              <a:t>  </a:t>
            </a:r>
          </a:p>
        </p:txBody>
      </p:sp>
      <p:pic>
        <p:nvPicPr>
          <p:cNvPr id="5" name="Picture 4">
            <a:extLst>
              <a:ext uri="{FF2B5EF4-FFF2-40B4-BE49-F238E27FC236}">
                <a16:creationId xmlns:a16="http://schemas.microsoft.com/office/drawing/2014/main" id="{B12DBD4B-0A09-8141-86F5-83B0C9B48CA0}"/>
              </a:ext>
            </a:extLst>
          </p:cNvPr>
          <p:cNvPicPr>
            <a:picLocks noChangeAspect="1"/>
          </p:cNvPicPr>
          <p:nvPr/>
        </p:nvPicPr>
        <p:blipFill rotWithShape="1">
          <a:blip r:embed="rId2"/>
          <a:srcRect l="19793" t="-1041" r="-17868" b="1040"/>
          <a:stretch/>
        </p:blipFill>
        <p:spPr>
          <a:xfrm>
            <a:off x="5234782" y="2287457"/>
            <a:ext cx="4599332" cy="2923744"/>
          </a:xfrm>
          <a:prstGeom prst="rect">
            <a:avLst/>
          </a:prstGeom>
        </p:spPr>
      </p:pic>
    </p:spTree>
    <p:extLst>
      <p:ext uri="{BB962C8B-B14F-4D97-AF65-F5344CB8AC3E}">
        <p14:creationId xmlns:p14="http://schemas.microsoft.com/office/powerpoint/2010/main" val="174313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27804" y="426532"/>
            <a:ext cx="8229600" cy="1143000"/>
          </a:xfrm>
        </p:spPr>
        <p:txBody>
          <a:bodyPr>
            <a:normAutofit/>
          </a:bodyPr>
          <a:lstStyle/>
          <a:p>
            <a:r>
              <a:rPr lang="en-US" sz="5400" dirty="0">
                <a:latin typeface="Arial" charset="0"/>
                <a:ea typeface="MS PGothic" charset="0"/>
              </a:rPr>
              <a:t>Education</a:t>
            </a:r>
          </a:p>
        </p:txBody>
      </p:sp>
      <p:sp>
        <p:nvSpPr>
          <p:cNvPr id="48130" name="Rectangle 3"/>
          <p:cNvSpPr>
            <a:spLocks noGrp="1" noChangeArrowheads="1"/>
          </p:cNvSpPr>
          <p:nvPr>
            <p:ph type="body" idx="1"/>
          </p:nvPr>
        </p:nvSpPr>
        <p:spPr>
          <a:xfrm>
            <a:off x="457200" y="2101969"/>
            <a:ext cx="8229600" cy="4678363"/>
          </a:xfrm>
        </p:spPr>
        <p:txBody>
          <a:bodyPr/>
          <a:lstStyle/>
          <a:p>
            <a:pPr marL="0" indent="0">
              <a:buFontTx/>
              <a:buNone/>
            </a:pPr>
            <a:r>
              <a:rPr lang="en-US" b="1" dirty="0">
                <a:latin typeface="Arial" charset="0"/>
                <a:ea typeface="MS PGothic" charset="0"/>
              </a:rPr>
              <a:t>Poverty</a:t>
            </a:r>
            <a:r>
              <a:rPr lang="en-US" dirty="0">
                <a:latin typeface="Arial" charset="0"/>
                <a:ea typeface="MS PGothic" charset="0"/>
              </a:rPr>
              <a:t>             Survival Comes First</a:t>
            </a:r>
            <a:endParaRPr lang="en-US" b="1" dirty="0">
              <a:latin typeface="Arial" charset="0"/>
              <a:ea typeface="MS PGothic" charset="0"/>
            </a:endParaRPr>
          </a:p>
          <a:p>
            <a:pPr marL="0" indent="0">
              <a:buFontTx/>
              <a:buNone/>
            </a:pPr>
            <a:r>
              <a:rPr lang="en-US" b="1" dirty="0">
                <a:latin typeface="Arial" charset="0"/>
                <a:ea typeface="MS PGothic" charset="0"/>
              </a:rPr>
              <a:t>Middle Class</a:t>
            </a:r>
            <a:r>
              <a:rPr lang="en-US" dirty="0">
                <a:latin typeface="Arial" charset="0"/>
                <a:ea typeface="MS PGothic" charset="0"/>
              </a:rPr>
              <a:t>    School Comes First</a:t>
            </a:r>
          </a:p>
          <a:p>
            <a:pPr marL="0" indent="0">
              <a:buFontTx/>
              <a:buNone/>
            </a:pPr>
            <a:r>
              <a:rPr lang="en-US" b="1" dirty="0">
                <a:latin typeface="Arial" charset="0"/>
                <a:ea typeface="MS PGothic" charset="0"/>
              </a:rPr>
              <a:t>Wealth</a:t>
            </a:r>
            <a:r>
              <a:rPr lang="en-US" dirty="0">
                <a:latin typeface="Arial" charset="0"/>
                <a:ea typeface="MS PGothic" charset="0"/>
              </a:rPr>
              <a:t>              Connection Base First</a:t>
            </a:r>
          </a:p>
        </p:txBody>
      </p:sp>
      <p:pic>
        <p:nvPicPr>
          <p:cNvPr id="583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9858" y="3633109"/>
            <a:ext cx="5602941" cy="314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6704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6858000"/>
          </a:xfrm>
          <a:prstGeom prst="rect">
            <a:avLst/>
          </a:prstGeom>
          <a:solidFill>
            <a:schemeClr val="tx1"/>
          </a:solidFill>
          <a:ln>
            <a:solidFill>
              <a:schemeClr val="tx1"/>
            </a:solidFill>
          </a:ln>
          <a:effectLst>
            <a:outerShdw blurRad="88900" dist="50800" dir="11400000" sx="102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9750"/>
            <a:ext cx="9143999" cy="5334000"/>
          </a:xfrm>
        </p:spPr>
      </p:pic>
      <p:sp>
        <p:nvSpPr>
          <p:cNvPr id="5" name="Rectangle 4"/>
          <p:cNvSpPr/>
          <p:nvPr/>
        </p:nvSpPr>
        <p:spPr>
          <a:xfrm>
            <a:off x="361573" y="1300540"/>
            <a:ext cx="8218901" cy="646331"/>
          </a:xfrm>
          <a:prstGeom prst="rect">
            <a:avLst/>
          </a:prstGeom>
        </p:spPr>
        <p:txBody>
          <a:bodyPr wrap="square">
            <a:spAutoFit/>
          </a:bodyPr>
          <a:lstStyle/>
          <a:p>
            <a:pPr marL="1028700" lvl="1" indent="-571500">
              <a:buFont typeface="Arial" panose="020B0604020202020204" pitchFamily="34" charset="0"/>
              <a:buChar char="•"/>
            </a:pPr>
            <a:endParaRPr lang="en-US" sz="3600" dirty="0">
              <a:solidFill>
                <a:schemeClr val="tx1">
                  <a:lumMod val="65000"/>
                  <a:lumOff val="35000"/>
                </a:schemeClr>
              </a:solidFill>
              <a:latin typeface="Gill Sans MT Ext Condensed Bold" panose="020B0902020104020203" pitchFamily="34" charset="0"/>
            </a:endParaRPr>
          </a:p>
        </p:txBody>
      </p:sp>
      <p:sp>
        <p:nvSpPr>
          <p:cNvPr id="7" name="Rectangle 6"/>
          <p:cNvSpPr/>
          <p:nvPr/>
        </p:nvSpPr>
        <p:spPr>
          <a:xfrm>
            <a:off x="231258" y="228466"/>
            <a:ext cx="6591331" cy="830997"/>
          </a:xfrm>
          <a:prstGeom prst="rect">
            <a:avLst/>
          </a:prstGeom>
          <a:ln w="34925" cmpd="sng">
            <a:solidFill>
              <a:schemeClr val="tx1">
                <a:alpha val="0"/>
              </a:schemeClr>
            </a:solidFill>
          </a:ln>
        </p:spPr>
        <p:txBody>
          <a:bodyPr wrap="square">
            <a:spAutoFit/>
          </a:bodyPr>
          <a:lstStyle/>
          <a:p>
            <a:endParaRPr lang="en-US" sz="4800" dirty="0">
              <a:ln w="9525">
                <a:noFill/>
              </a:ln>
              <a:solidFill>
                <a:schemeClr val="tx1">
                  <a:lumMod val="65000"/>
                  <a:lumOff val="35000"/>
                </a:schemeClr>
              </a:solidFill>
              <a:latin typeface="Gill Sans MT Ext Condensed Bold" panose="020B0902020104020203" pitchFamily="34" charset="0"/>
            </a:endParaRPr>
          </a:p>
        </p:txBody>
      </p:sp>
    </p:spTree>
    <p:extLst>
      <p:ext uri="{BB962C8B-B14F-4D97-AF65-F5344CB8AC3E}">
        <p14:creationId xmlns:p14="http://schemas.microsoft.com/office/powerpoint/2010/main" val="268602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059" y="560716"/>
            <a:ext cx="8097881" cy="1305802"/>
          </a:xfrm>
        </p:spPr>
        <p:txBody>
          <a:bodyPr/>
          <a:lstStyle/>
          <a:p>
            <a:r>
              <a:rPr lang="en-US" sz="8000" dirty="0"/>
              <a:t>QUESTIONS?</a:t>
            </a:r>
            <a:endParaRPr lang="en-US" sz="7200" dirty="0"/>
          </a:p>
        </p:txBody>
      </p:sp>
      <p:pic>
        <p:nvPicPr>
          <p:cNvPr id="4" name="Picture 3">
            <a:extLst>
              <a:ext uri="{FF2B5EF4-FFF2-40B4-BE49-F238E27FC236}">
                <a16:creationId xmlns:a16="http://schemas.microsoft.com/office/drawing/2014/main" id="{FED1F22E-D6D3-4FBC-9A7D-E3C8F2449848}"/>
              </a:ext>
            </a:extLst>
          </p:cNvPr>
          <p:cNvPicPr>
            <a:picLocks noChangeAspect="1"/>
          </p:cNvPicPr>
          <p:nvPr/>
        </p:nvPicPr>
        <p:blipFill>
          <a:blip r:embed="rId2"/>
          <a:stretch>
            <a:fillRect/>
          </a:stretch>
        </p:blipFill>
        <p:spPr>
          <a:xfrm>
            <a:off x="882320" y="1976616"/>
            <a:ext cx="7172325" cy="3267075"/>
          </a:xfrm>
          <a:prstGeom prst="rect">
            <a:avLst/>
          </a:prstGeom>
        </p:spPr>
      </p:pic>
    </p:spTree>
    <p:extLst>
      <p:ext uri="{BB962C8B-B14F-4D97-AF65-F5344CB8AC3E}">
        <p14:creationId xmlns:p14="http://schemas.microsoft.com/office/powerpoint/2010/main" val="135058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Racism is a Public Health Crisis</a:t>
            </a:r>
          </a:p>
        </p:txBody>
      </p:sp>
      <p:pic>
        <p:nvPicPr>
          <p:cNvPr id="4" name="Content Placeholder 3"/>
          <p:cNvPicPr>
            <a:picLocks noChangeAspect="1"/>
          </p:cNvPicPr>
          <p:nvPr/>
        </p:nvPicPr>
        <p:blipFill>
          <a:blip r:embed="rId2"/>
          <a:srcRect/>
          <a:stretch/>
        </p:blipFill>
        <p:spPr>
          <a:xfrm>
            <a:off x="144146" y="1694874"/>
            <a:ext cx="3925286" cy="5079782"/>
          </a:xfrm>
          <a:prstGeom prst="rect">
            <a:avLst/>
          </a:prstGeom>
        </p:spPr>
      </p:pic>
      <p:sp>
        <p:nvSpPr>
          <p:cNvPr id="7" name="TextBox 6"/>
          <p:cNvSpPr txBox="1"/>
          <p:nvPr/>
        </p:nvSpPr>
        <p:spPr>
          <a:xfrm>
            <a:off x="4647537" y="2837145"/>
            <a:ext cx="4039263" cy="3046988"/>
          </a:xfrm>
          <a:prstGeom prst="rect">
            <a:avLst/>
          </a:prstGeom>
          <a:noFill/>
          <a:ln>
            <a:solidFill>
              <a:srgbClr val="000000"/>
            </a:solidFill>
          </a:ln>
        </p:spPr>
        <p:txBody>
          <a:bodyPr wrap="square" rtlCol="0">
            <a:spAutoFit/>
          </a:bodyPr>
          <a:lstStyle/>
          <a:p>
            <a:pPr algn="ctr"/>
            <a:r>
              <a:rPr lang="en-US" sz="3200" b="1" i="1" dirty="0"/>
              <a:t>The nine-County region includes: Monroe, Wayne, Ontario, Seneca, Yates, Livingston, Wyoming, Genesee, and Orleans</a:t>
            </a:r>
          </a:p>
        </p:txBody>
      </p:sp>
    </p:spTree>
    <p:extLst>
      <p:ext uri="{BB962C8B-B14F-4D97-AF65-F5344CB8AC3E}">
        <p14:creationId xmlns:p14="http://schemas.microsoft.com/office/powerpoint/2010/main" val="174298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a:t>Racism is a Public Health Crisis</a:t>
            </a:r>
            <a:br>
              <a:rPr lang="en-US" b="1" i="1" dirty="0"/>
            </a:br>
            <a:r>
              <a:rPr lang="en-US" b="1" i="1" dirty="0"/>
              <a:t>Hard Facts 2020 </a:t>
            </a:r>
          </a:p>
        </p:txBody>
      </p:sp>
      <p:sp>
        <p:nvSpPr>
          <p:cNvPr id="8" name="Content Placeholder 7"/>
          <p:cNvSpPr>
            <a:spLocks noGrp="1"/>
          </p:cNvSpPr>
          <p:nvPr>
            <p:ph idx="1"/>
          </p:nvPr>
        </p:nvSpPr>
        <p:spPr>
          <a:xfrm>
            <a:off x="182880" y="2180497"/>
            <a:ext cx="8865703" cy="4529793"/>
          </a:xfrm>
        </p:spPr>
        <p:txBody>
          <a:bodyPr/>
          <a:lstStyle/>
          <a:p>
            <a:pPr marL="0" indent="0">
              <a:buNone/>
            </a:pPr>
            <a:r>
              <a:rPr lang="en-US" sz="3200" b="1" dirty="0"/>
              <a:t>Why this report?</a:t>
            </a:r>
          </a:p>
          <a:p>
            <a:r>
              <a:rPr lang="en-US" sz="2400" dirty="0"/>
              <a:t>To create a deeper </a:t>
            </a:r>
            <a:r>
              <a:rPr lang="en-US" sz="2400" i="1" dirty="0"/>
              <a:t>knowledge</a:t>
            </a:r>
            <a:r>
              <a:rPr lang="en-US" sz="2400" dirty="0"/>
              <a:t> of the inequalities faced by people of color in the nine-county Rochester region</a:t>
            </a:r>
          </a:p>
          <a:p>
            <a:r>
              <a:rPr lang="en-US" sz="2400" dirty="0"/>
              <a:t>To stimulate conversations leading to fuller </a:t>
            </a:r>
            <a:r>
              <a:rPr lang="en-US" sz="2400" i="1" dirty="0"/>
              <a:t>understanding</a:t>
            </a:r>
            <a:r>
              <a:rPr lang="en-US" sz="2400" dirty="0"/>
              <a:t> and community </a:t>
            </a:r>
            <a:r>
              <a:rPr lang="en-US" sz="2400" i="1" dirty="0"/>
              <a:t>action</a:t>
            </a:r>
          </a:p>
          <a:p>
            <a:pPr marL="0" indent="0" algn="ctr">
              <a:buNone/>
            </a:pPr>
            <a:r>
              <a:rPr lang="en-US" sz="2000" b="1" dirty="0"/>
              <a:t>A Process for Community Change:</a:t>
            </a:r>
          </a:p>
        </p:txBody>
      </p:sp>
      <p:sp>
        <p:nvSpPr>
          <p:cNvPr id="9" name="Right Arrow 8"/>
          <p:cNvSpPr/>
          <p:nvPr/>
        </p:nvSpPr>
        <p:spPr>
          <a:xfrm>
            <a:off x="591671" y="5348550"/>
            <a:ext cx="1722158" cy="85039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Knowledge</a:t>
            </a:r>
          </a:p>
        </p:txBody>
      </p:sp>
      <p:sp>
        <p:nvSpPr>
          <p:cNvPr id="12" name="Right Arrow 11"/>
          <p:cNvSpPr/>
          <p:nvPr/>
        </p:nvSpPr>
        <p:spPr>
          <a:xfrm>
            <a:off x="3323493" y="5358597"/>
            <a:ext cx="2266274" cy="86762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Understanding</a:t>
            </a:r>
          </a:p>
        </p:txBody>
      </p:sp>
      <p:sp>
        <p:nvSpPr>
          <p:cNvPr id="13" name="Right Arrow 12"/>
          <p:cNvSpPr/>
          <p:nvPr/>
        </p:nvSpPr>
        <p:spPr>
          <a:xfrm>
            <a:off x="6116128" y="5375830"/>
            <a:ext cx="1973879" cy="85039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Action</a:t>
            </a:r>
          </a:p>
        </p:txBody>
      </p:sp>
    </p:spTree>
    <p:extLst>
      <p:ext uri="{BB962C8B-B14F-4D97-AF65-F5344CB8AC3E}">
        <p14:creationId xmlns:p14="http://schemas.microsoft.com/office/powerpoint/2010/main" val="413927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idx="1"/>
          </p:nvPr>
        </p:nvSpPr>
        <p:spPr>
          <a:xfrm>
            <a:off x="254443" y="2178490"/>
            <a:ext cx="8686464" cy="4679510"/>
          </a:xfrm>
        </p:spPr>
        <p:txBody>
          <a:bodyPr>
            <a:normAutofit/>
          </a:bodyPr>
          <a:lstStyle/>
          <a:p>
            <a:pPr marL="0" indent="0">
              <a:buNone/>
            </a:pPr>
            <a:r>
              <a:rPr lang="en-US" sz="2800" b="1" dirty="0"/>
              <a:t>Why the emphasis on African Americans and Latinos?</a:t>
            </a:r>
          </a:p>
          <a:p>
            <a:r>
              <a:rPr lang="en-US" sz="2400" dirty="0"/>
              <a:t>The nine-county regional population is more than 82% White.</a:t>
            </a:r>
          </a:p>
          <a:p>
            <a:r>
              <a:rPr lang="en-US" sz="2400" dirty="0"/>
              <a:t>The 128,400 African Americans in the region account for 10.8% of the population, and are, by far, the largest POC group. </a:t>
            </a:r>
          </a:p>
          <a:p>
            <a:r>
              <a:rPr lang="en-US" sz="2400" dirty="0"/>
              <a:t>The region’s 81,600 Latina/Latino residents account for 6.8% of the total population.</a:t>
            </a:r>
          </a:p>
          <a:p>
            <a:r>
              <a:rPr lang="en-US" sz="2400" dirty="0"/>
              <a:t>The disparities experienced by these two groups are very similar and are dramatic.</a:t>
            </a:r>
          </a:p>
        </p:txBody>
      </p:sp>
    </p:spTree>
    <p:extLst>
      <p:ext uri="{BB962C8B-B14F-4D97-AF65-F5344CB8AC3E}">
        <p14:creationId xmlns:p14="http://schemas.microsoft.com/office/powerpoint/2010/main" val="381713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idx="1"/>
          </p:nvPr>
        </p:nvSpPr>
        <p:spPr>
          <a:xfrm>
            <a:off x="270344" y="2446585"/>
            <a:ext cx="8658971" cy="3678303"/>
          </a:xfrm>
        </p:spPr>
        <p:txBody>
          <a:bodyPr>
            <a:normAutofit fontScale="92500" lnSpcReduction="20000"/>
          </a:bodyPr>
          <a:lstStyle/>
          <a:p>
            <a:pPr marL="0" indent="0">
              <a:buNone/>
            </a:pPr>
            <a:r>
              <a:rPr lang="en-US" sz="2800" b="1" dirty="0"/>
              <a:t>Key Findings:</a:t>
            </a:r>
          </a:p>
          <a:p>
            <a:r>
              <a:rPr lang="en-US" sz="2600" dirty="0"/>
              <a:t>Disparities impact individuals and families throughout their lives, and even into future generations. Wide gaps exist in </a:t>
            </a:r>
            <a:r>
              <a:rPr lang="en-US" sz="2600" i="1" dirty="0"/>
              <a:t>all measures</a:t>
            </a:r>
            <a:r>
              <a:rPr lang="en-US" sz="2600" dirty="0"/>
              <a:t>.</a:t>
            </a:r>
          </a:p>
          <a:p>
            <a:r>
              <a:rPr lang="en-US" sz="2600" dirty="0"/>
              <a:t>The gaps between racial and ethnic groups are </a:t>
            </a:r>
            <a:r>
              <a:rPr lang="en-US" sz="2600" i="1" dirty="0"/>
              <a:t>greater in the Rochester region </a:t>
            </a:r>
            <a:r>
              <a:rPr lang="en-US" sz="2600" dirty="0"/>
              <a:t>than in the United States or New York State as a whole.</a:t>
            </a:r>
          </a:p>
          <a:p>
            <a:r>
              <a:rPr lang="en-US" sz="2600" dirty="0"/>
              <a:t>These results have a demonstrable </a:t>
            </a:r>
            <a:r>
              <a:rPr lang="en-US" sz="2600" b="1" i="1" dirty="0">
                <a:solidFill>
                  <a:srgbClr val="FF0000"/>
                </a:solidFill>
              </a:rPr>
              <a:t>impact on the well-being </a:t>
            </a:r>
            <a:r>
              <a:rPr lang="en-US" sz="2600" i="1" dirty="0"/>
              <a:t>of the Rochester region.</a:t>
            </a:r>
          </a:p>
          <a:p>
            <a:endParaRPr lang="en-US" dirty="0"/>
          </a:p>
          <a:p>
            <a:endParaRPr lang="en-US" dirty="0"/>
          </a:p>
        </p:txBody>
      </p:sp>
    </p:spTree>
    <p:extLst>
      <p:ext uri="{BB962C8B-B14F-4D97-AF65-F5344CB8AC3E}">
        <p14:creationId xmlns:p14="http://schemas.microsoft.com/office/powerpoint/2010/main" val="175089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idx="1"/>
          </p:nvPr>
        </p:nvSpPr>
        <p:spPr>
          <a:xfrm>
            <a:off x="270344" y="2446585"/>
            <a:ext cx="8658971" cy="3678303"/>
          </a:xfrm>
        </p:spPr>
        <p:txBody>
          <a:bodyPr>
            <a:normAutofit/>
          </a:bodyPr>
          <a:lstStyle/>
          <a:p>
            <a:pPr marL="0" indent="0" algn="ctr">
              <a:buNone/>
            </a:pPr>
            <a:r>
              <a:rPr lang="en-US" sz="5400" dirty="0">
                <a:solidFill>
                  <a:schemeClr val="accent3">
                    <a:lumMod val="75000"/>
                  </a:schemeClr>
                </a:solidFill>
              </a:rPr>
              <a:t>“The opposite of poverty isn’t wealth.  The opposite of poverty is justice.”</a:t>
            </a:r>
          </a:p>
          <a:p>
            <a:pPr marL="0" indent="0" algn="r">
              <a:buNone/>
            </a:pPr>
            <a:r>
              <a:rPr lang="en-US" dirty="0"/>
              <a:t>Bryan Stevenson</a:t>
            </a:r>
          </a:p>
        </p:txBody>
      </p:sp>
    </p:spTree>
    <p:extLst>
      <p:ext uri="{BB962C8B-B14F-4D97-AF65-F5344CB8AC3E}">
        <p14:creationId xmlns:p14="http://schemas.microsoft.com/office/powerpoint/2010/main" val="311953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sz="half" idx="1"/>
          </p:nvPr>
        </p:nvSpPr>
        <p:spPr>
          <a:xfrm>
            <a:off x="219257" y="2222615"/>
            <a:ext cx="8705486" cy="4150581"/>
          </a:xfrm>
        </p:spPr>
        <p:txBody>
          <a:bodyPr>
            <a:normAutofit/>
          </a:bodyPr>
          <a:lstStyle/>
          <a:p>
            <a:pPr marL="0" indent="0">
              <a:buNone/>
            </a:pPr>
            <a:r>
              <a:rPr lang="en-US" sz="2800" b="1" dirty="0"/>
              <a:t>VICIOUS CYCLE:</a:t>
            </a:r>
          </a:p>
          <a:p>
            <a:pPr lvl="0"/>
            <a:r>
              <a:rPr lang="en-US" sz="2400" dirty="0"/>
              <a:t>Infant mortality/morbidity</a:t>
            </a:r>
          </a:p>
          <a:p>
            <a:pPr fontAlgn="base"/>
            <a:r>
              <a:rPr lang="en-US" sz="2400" dirty="0"/>
              <a:t>Unemployment/Under Employment</a:t>
            </a:r>
          </a:p>
          <a:p>
            <a:pPr fontAlgn="base"/>
            <a:r>
              <a:rPr lang="en-US" sz="2400" dirty="0"/>
              <a:t>Education</a:t>
            </a:r>
          </a:p>
          <a:p>
            <a:pPr fontAlgn="base"/>
            <a:r>
              <a:rPr lang="en-US" sz="2400" dirty="0"/>
              <a:t>Health disparities are pervasive and persist for generations.</a:t>
            </a:r>
          </a:p>
          <a:p>
            <a:pPr fontAlgn="base"/>
            <a:r>
              <a:rPr lang="en-US" sz="2400" dirty="0"/>
              <a:t>How did it get this way?  Systematically!</a:t>
            </a:r>
          </a:p>
          <a:p>
            <a:pPr marL="0" lvl="0" indent="0">
              <a:buNone/>
            </a:pPr>
            <a:endParaRPr lang="en-US" sz="2400" dirty="0"/>
          </a:p>
          <a:p>
            <a:pPr marL="0" lvl="0" indent="0">
              <a:buNone/>
            </a:pPr>
            <a:endParaRPr lang="en-US" dirty="0"/>
          </a:p>
          <a:p>
            <a:endParaRPr lang="en-US" dirty="0"/>
          </a:p>
        </p:txBody>
      </p:sp>
    </p:spTree>
    <p:extLst>
      <p:ext uri="{BB962C8B-B14F-4D97-AF65-F5344CB8AC3E}">
        <p14:creationId xmlns:p14="http://schemas.microsoft.com/office/powerpoint/2010/main" val="2197995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6C984B-8ECD-4A19-A19E-5E45DD6268B8}"/>
              </a:ext>
            </a:extLst>
          </p:cNvPr>
          <p:cNvPicPr>
            <a:picLocks noChangeAspect="1"/>
          </p:cNvPicPr>
          <p:nvPr/>
        </p:nvPicPr>
        <p:blipFill rotWithShape="1">
          <a:blip r:embed="rId2"/>
          <a:srcRect t="1607" r="2" b="22454"/>
          <a:stretch/>
        </p:blipFill>
        <p:spPr>
          <a:xfrm>
            <a:off x="-540" y="1"/>
            <a:ext cx="9145080" cy="6858000"/>
          </a:xfrm>
          <a:prstGeom prst="rect">
            <a:avLst/>
          </a:prstGeom>
          <a:noFill/>
        </p:spPr>
      </p:pic>
    </p:spTree>
    <p:extLst>
      <p:ext uri="{BB962C8B-B14F-4D97-AF65-F5344CB8AC3E}">
        <p14:creationId xmlns:p14="http://schemas.microsoft.com/office/powerpoint/2010/main" val="1619873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xml><?xml version="1.0" encoding="utf-8"?>
<p:tagLst xmlns:a="http://schemas.openxmlformats.org/drawingml/2006/main" xmlns:r="http://schemas.openxmlformats.org/officeDocument/2006/relationships" xmlns:p="http://schemas.openxmlformats.org/presentationml/2006/main">
  <p:tag name="MIO_GUID" val="e14dd115-1162-4a39-9815-a6f1cf04728c"/>
  <p:tag name="MIO_EKGUID" val="70d8c4db-9c8f-4542-a957-2978934eebcf"/>
  <p:tag name="MIO_UPDATE" val="True"/>
  <p:tag name="MIO_VERSION" val="09.11.2020 17:07:14"/>
  <p:tag name="MIO_DBID" val="EBF7BC7A-055F-4612-857B-A8D8F56E63AA"/>
  <p:tag name="MIO_LASTDOWNLOADED" val="26.01.2021 17:06:32"/>
  <p:tag name="MIO_OBJECTNAME" val="Poverty cuts lives short"/>
  <p:tag name="MIO_LASTEDITORNAME" val="Susan Hagen"/>
</p:tagLst>
</file>

<file path=ppt/tags/tag3.xml><?xml version="1.0" encoding="utf-8"?>
<p:tagLst xmlns:a="http://schemas.openxmlformats.org/drawingml/2006/main" xmlns:r="http://schemas.openxmlformats.org/officeDocument/2006/relationships" xmlns:p="http://schemas.openxmlformats.org/presentationml/2006/main">
  <p:tag name="MIO_SHAPETYPES_TEXTELEMENT" val="MIO_FOOTNOTE"/>
  <p:tag name="MIO_GUID" val="a157cc83-2741-44ad-8ec9-61ce4e2c7685"/>
  <p:tag name="MIO_EK" val="652"/>
  <p:tag name="MIO_EKGUID" val="7cbd1262-dbc1-4294-9fe9-a540a39adc93"/>
  <p:tag name="MIO_UPDATE" val="True"/>
  <p:tag name="MIO_VERSION" val="18.02.2020 13:26:10"/>
  <p:tag name="MIO_DBID" val="EBF7BC7A-055F-4612-857B-A8D8F56E63AA"/>
  <p:tag name="MIO_LASTDOWNLOADED" val="15.07.2020 11:07:52"/>
  <p:tag name="MIO_OBJECTNAME" val="Footnote"/>
  <p:tag name="MIO_LASTEDITORNAME" val="empower enterprise"/>
</p:tagLst>
</file>

<file path=ppt/tags/tag4.xml><?xml version="1.0" encoding="utf-8"?>
<p:tagLst xmlns:a="http://schemas.openxmlformats.org/drawingml/2006/main" xmlns:r="http://schemas.openxmlformats.org/officeDocument/2006/relationships" xmlns:p="http://schemas.openxmlformats.org/presentationml/2006/main">
  <p:tag name="MIO_GUID" val="8068e8bb-e0a1-4a61-9aa1-7209e796c62d"/>
  <p:tag name="MIO_EK" val="653"/>
  <p:tag name="MIO_EKGUID" val="6ce53475-d8bb-48c2-98db-9328a48947ab"/>
  <p:tag name="MIO_UPDATE" val="True"/>
  <p:tag name="MIO_VERSION" val="18.02.2020 13:26:42"/>
  <p:tag name="MIO_DBID" val="EBF7BC7A-055F-4612-857B-A8D8F56E63AA"/>
  <p:tag name="MIO_LASTDOWNLOADED" val="29.10.2020 06:37:02"/>
  <p:tag name="MIO_OBJECTNAME" val="Plain textbox"/>
  <p:tag name="MIO_LASTEDITORNAME" val="empower enterprise"/>
</p:tagLst>
</file>

<file path=ppt/tags/tag5.xml><?xml version="1.0" encoding="utf-8"?>
<p:tagLst xmlns:a="http://schemas.openxmlformats.org/drawingml/2006/main" xmlns:r="http://schemas.openxmlformats.org/officeDocument/2006/relationships" xmlns:p="http://schemas.openxmlformats.org/presentationml/2006/main">
  <p:tag name="MIO_GUID" val="8068e8bb-e0a1-4a61-9aa1-7209e796c62d"/>
  <p:tag name="MIO_EK" val="653"/>
  <p:tag name="MIO_EKGUID" val="6ce53475-d8bb-48c2-98db-9328a48947ab"/>
  <p:tag name="MIO_UPDATE" val="True"/>
  <p:tag name="MIO_VERSION" val="18.02.2020 13:26:42"/>
  <p:tag name="MIO_DBID" val="EBF7BC7A-055F-4612-857B-A8D8F56E63AA"/>
  <p:tag name="MIO_LASTDOWNLOADED" val="29.10.2020 06:34:32"/>
  <p:tag name="MIO_OBJECTNAME" val="Plain textbox"/>
  <p:tag name="MIO_LASTEDITORNAME" val="empower enterprise"/>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26937</TotalTime>
  <Words>1468</Words>
  <Application>Microsoft Office PowerPoint</Application>
  <PresentationFormat>On-screen Show (4:3)</PresentationFormat>
  <Paragraphs>175</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Calisto MT</vt:lpstr>
      <vt:lpstr>Gill Sans MT Ext Condensed Bold</vt:lpstr>
      <vt:lpstr>Verdana</vt:lpstr>
      <vt:lpstr>Wingdings</vt:lpstr>
      <vt:lpstr>Genesis</vt:lpstr>
      <vt:lpstr>Impact of Poverty &amp; Racism on the Economy of the Region</vt:lpstr>
      <vt:lpstr>PowerPoint Presentation</vt:lpstr>
      <vt:lpstr>Racism is a Public Health Crisis</vt:lpstr>
      <vt:lpstr>Racism is a Public Health Crisis Hard Facts 2020 </vt:lpstr>
      <vt:lpstr>Hard Facts 2020  </vt:lpstr>
      <vt:lpstr>Hard Facts 2020  </vt:lpstr>
      <vt:lpstr>Hard Facts 2020  </vt:lpstr>
      <vt:lpstr>Hard Facts 2020 </vt:lpstr>
      <vt:lpstr>PowerPoint Presentation</vt:lpstr>
      <vt:lpstr>The Color of Health</vt:lpstr>
      <vt:lpstr>Poverty cuts lives short across the region</vt:lpstr>
      <vt:lpstr>African Americans in our region are:</vt:lpstr>
      <vt:lpstr>Black people die younger across all socio-economic levels</vt:lpstr>
      <vt:lpstr>PowerPoint Presentation</vt:lpstr>
      <vt:lpstr>www.commonground Download the report   www.CommonGroundHealth.org/ColorofHealth</vt:lpstr>
      <vt:lpstr>Driving Forces for People Living in Generational Poverty</vt:lpstr>
      <vt:lpstr> Stressors of poverty invade the body</vt:lpstr>
      <vt:lpstr>CORTISOL</vt:lpstr>
      <vt:lpstr>Education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History  and Trends</dc:title>
  <dc:creator>Jerome Underwood</dc:creator>
  <cp:lastModifiedBy>Jerome Underwood</cp:lastModifiedBy>
  <cp:revision>98</cp:revision>
  <dcterms:created xsi:type="dcterms:W3CDTF">2019-03-30T09:59:57Z</dcterms:created>
  <dcterms:modified xsi:type="dcterms:W3CDTF">2021-12-15T22:27:40Z</dcterms:modified>
</cp:coreProperties>
</file>